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7315200" cy="9601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D899"/>
    <a:srgbClr val="B7903D"/>
    <a:srgbClr val="6919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6253" autoAdjust="0"/>
  </p:normalViewPr>
  <p:slideViewPr>
    <p:cSldViewPr snapToGrid="0">
      <p:cViewPr varScale="1">
        <p:scale>
          <a:sx n="109" d="100"/>
          <a:sy n="109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59C7867-FA3C-4D58-9BA4-52BBCFDDEB8C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0D952B0-D5B5-4CB5-84A8-4C6BF17B068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5223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D952B0-D5B5-4CB5-84A8-4C6BF17B0688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5692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B8E3A9-53DD-C8B2-9E0D-E3ACBDB30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F11B9D-A04D-987C-68C0-B7BA7558C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9AEDED-1C35-D46A-FE50-9BB58CF01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2F3582-9E48-6B5B-E248-CB01F6DF7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4E7E3A-E3FB-4568-6FDF-55400DD0C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43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876FA9-AC3D-5811-EBB9-8B1CA26C9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A93328-494C-14CF-1A1A-238BA0E4B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4739F3-C5F5-E58D-A9D4-12C7D526E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8241F6-E2EF-7981-BD66-3446F2ABB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EC785F-7765-0750-B23E-81DE7E20A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0084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25C2273-6F7E-7EB4-B272-86A2EA782B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25854B1-78AA-A3BA-FD3A-6E0285ED6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DA94F8-956F-F1D9-1363-C2A525041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7B35BC-8894-8ECD-EDF9-D73392A99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DF5281-EBE7-E863-665D-65427251F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607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C43083-4080-C203-809D-8E3B3C36A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19AED2-B5E0-7AC8-3217-1F70A3FC5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E7DFA6-59A6-F39B-78AA-B931068D3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3E1C1B-259B-2EB5-9ADD-0D0416470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88768A-B143-DF7C-A8FF-3A6C6934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621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13A16-A53F-BD44-C1B5-1E2198BF2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28B0E8-113D-A4E4-7EFC-D17B0537E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21F7AE-9709-E862-B6F1-47935459F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4609CE-F1D4-A3CA-2BED-3EC751FEF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B98E92-CF64-C54A-F3C3-D82728142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8933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9A623-BC6F-F706-6ED9-E8549FB6B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EA24DB-7D61-2ACF-AE5F-16E343C2EE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C1863C6-3A16-7846-3BBF-EF76E5609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130FED-6296-C7C7-F7E6-907539723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A6057C-5BC2-EBE8-40C7-D2693908E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BFB08A-726A-BF5C-A694-4E2F6F63E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589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E335DB-D62D-F4FA-AA15-6997CF2AD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5613E4-D6F4-4395-1879-A37A9A2B3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AD8FD2-2A7F-0FD7-4B69-D4BE0FAF3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12862EE-B416-C0DB-AFB6-3863F54D2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ADDE3D5-C137-597F-A1FD-6EE431A23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B1175C0-63F6-C53B-A848-00D6B312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7465FC3-50F4-751E-35C0-5E26D10D8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55B1301-5933-E565-8B41-DFC2C4BDB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4490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90111C-4876-1319-1B47-0AF43DCC7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17C264F-39BB-71EA-368D-2262EF86B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2C8ABFA-6BD3-D05F-A162-891893AE5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B953089-61CD-FBBF-0562-122A7E40A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88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25213A-C245-DC63-E014-4F78B19F3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630C676-AED6-A258-E2F6-E503CFC7C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0E5A18D-F796-9CB4-8D45-B88FCD1F2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6486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774113-57E0-C47A-C132-A65D304D1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F49CE7-C77D-A257-5B49-A25C166B1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76576CF-9E55-C324-18AD-26F1E9244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71E5881-268A-3052-AC95-AB7397A18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D342F5-D3D8-097F-6889-38D796531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AD3121-2EEB-75FF-71CA-22C7E5A32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625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8AA578-BB45-204B-067A-F0656073E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54C5864-1289-41C8-A2B3-58386B2EF5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94AE3B2-CE9E-ECC0-CC94-32B55C3438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AB4F74-A47B-E99A-6861-BB046AA40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6FDEBD-706A-F7B5-7132-F8CDC0DAC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6C7A5A-CAE2-86F3-FD7E-1E6C0993F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5968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63FCC6D-E33A-8254-1EF6-0F73942AC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F3E3C1-7274-5266-1187-6052B41DC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7105CC-F296-1980-F722-53C8D6ABC3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AC0C3-22C8-C04A-9142-087E58842354}" type="datetimeFigureOut">
              <a:rPr lang="es-MX" smtClean="0"/>
              <a:t>06/11/2025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D19B5A-679F-72C8-E487-0EEDDD7DD7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92150F-56F8-E830-856C-08A1911172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13F89-0464-7548-8BD6-BB5647F34B5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073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hyperlink" Target="mailto:Kategomz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5628" y="267998"/>
            <a:ext cx="2707927" cy="411983"/>
          </a:xfrm>
          <a:prstGeom prst="rect">
            <a:avLst/>
          </a:prstGeom>
        </p:spPr>
      </p:pic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360728" y="2332139"/>
            <a:ext cx="5536733" cy="419450"/>
          </a:xfrm>
        </p:spPr>
        <p:txBody>
          <a:bodyPr>
            <a:noAutofit/>
          </a:bodyPr>
          <a:lstStyle/>
          <a:p>
            <a:pPr algn="just"/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OBJETIVO</a:t>
            </a:r>
          </a:p>
          <a:p>
            <a:pPr algn="just"/>
            <a:r>
              <a:rPr lang="es-MX" sz="1200" b="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Caso clínico nos permite identificar la importancia de un adecuada valoración y  manejo farmacológico  del dolor,  y así lograr controlar el dolor secundario a la quemadura en agudo evitando el dolor crónico.</a:t>
            </a:r>
          </a:p>
          <a:p>
            <a:pPr algn="just"/>
            <a:endParaRPr lang="es-MX" sz="1200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268448" y="2751589"/>
            <a:ext cx="5629013" cy="34380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12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El 12 de Septiembre de 2025, nos presenta a mujer de 23 años, que inicio su padecimiento el   15 de Agosto de 2024, al sufrir quemadura con agua hirviendo  en su cuerpo, acude en hospital general y realizan aseo quirúrgicos, sin lograr injertar sus quemaduras, motivo por el cual acude a nuestro INR LGII. Realizamos  nuestra valoración nos refiere dolor localizado en extremidades pélvicas, en antebrazo izquierdo, niega irradiación,  tipo punzante, tipo quemante que oprime todo el tiempo, constante, intenso,  ENA 9/10, aumenta a ENA 10/10, a la movilización y curaciones, disminuye al no tocarla, signos vitales en parámetros normales, a la exploración física consiente orientada en 3 esferas, muy aprensiva, sin datos dificultad respiratoria, campos pulmonares buena estrada y salida de aire, ruidos cardiacos rítmicos,   abdomen blando y depresible sin datos de irritación peritoneal. </a:t>
            </a:r>
            <a:endParaRPr lang="es-MX" sz="1200" kern="100" dirty="0">
              <a:latin typeface="Arial Narrow" panose="020B0606020202030204" pitchFamily="34" charset="0"/>
              <a:ea typeface="Aptos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MX" sz="1200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3"/>
          </p:nvPr>
        </p:nvSpPr>
        <p:spPr>
          <a:xfrm>
            <a:off x="5821960" y="1723856"/>
            <a:ext cx="5533428" cy="88923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es-MX" sz="4800" b="0" kern="100" dirty="0">
              <a:latin typeface="Arial Narrow" panose="020B0606020202030204" pitchFamily="34" charset="0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s-MX" sz="4800" b="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Quemadura por Escaldadura del 36% SCTQ, de 2do grado mixto en tórax, 3er grado y 2do grado mixto en extremidades pélvicas y glúteos</a:t>
            </a:r>
          </a:p>
          <a:p>
            <a:endParaRPr lang="es-MX" dirty="0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4"/>
          </p:nvPr>
        </p:nvSpPr>
        <p:spPr>
          <a:xfrm>
            <a:off x="5821216" y="2751589"/>
            <a:ext cx="6168707" cy="445401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Iniciamos tratamiento farmacológico con  Morfina 15mg en 100ml de SS para 24 horas,  a 4.1ml/hora, rescates con Morfina 2mg IV, máximo 3 en 24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hr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.,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Pregabalina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 75mg c/ 24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hr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., a las 19:00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hr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., del 13 al 17 Septiembre, nos refiere ENA 3/10 sin necesidad de rescates, a tenido 2 intervenciones quirúrgicas, el 18 Septiembre disminuimos Infusión de Morfina a 10mg, en infusión, con mismos rescates, con Paracetamol 1 gr IV c/  8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hr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., Observamos  integración de los injertos, sin profundización en zonas donadoras. El 8 Octubre realizamos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equianalgesia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 a vía oral  con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Tramadol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 con paracetamol [37.5mg + 325mg]  c/ 8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hr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., rescates con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Tramadol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 solución de 10 a 15 gotas, el referir ENA mayor 7/10 máximo 3 veces al día,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Pregabalina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 75mg c/24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hr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., Paracetamol 500mg c/ 8 </a:t>
            </a:r>
            <a:r>
              <a:rPr lang="es-MX" sz="12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hr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endParaRPr lang="es-MX" sz="1200" kern="100" dirty="0">
              <a:latin typeface="Arial Narrow" panose="020B0606020202030204" pitchFamily="34" charset="0"/>
              <a:ea typeface="Aptos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endParaRPr lang="es-MX" sz="1200" kern="100" dirty="0">
              <a:latin typeface="Arial Narrow" panose="020B0606020202030204" pitchFamily="34" charset="0"/>
              <a:ea typeface="Aptos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endParaRPr lang="es-MX" sz="1200" kern="100" dirty="0">
              <a:latin typeface="Arial Narrow" panose="020B0606020202030204" pitchFamily="34" charset="0"/>
              <a:ea typeface="Aptos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El principal tratamiento para controlar el dolor por quemadura es quirúrgico, al   injertar el área quemada, el dolor disminuye un 80%  a las 2 semanas, y tratamiento farmacológico, [analgesia multimodal], con  terapias cognitivo-conductual. Es importan evitar infecciones y profundizar las áreas quemada o zonas donadoras, y así lograr un control adecuado del dolor de paciente con quemadura.</a:t>
            </a:r>
          </a:p>
          <a:p>
            <a:pPr marL="0" indent="0" algn="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9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REFERENCIA: Kathleen S. </a:t>
            </a:r>
            <a:r>
              <a:rPr lang="en-US" sz="9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Romanowski</a:t>
            </a:r>
            <a:r>
              <a:rPr lang="en-US" sz="9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,  et al. American Burn Association Guidelines on the management of acute pain in the adult burn patient: J Burn Care Res 2020. PMID:32885244.</a:t>
            </a:r>
            <a:r>
              <a:rPr lang="es-MX" sz="9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; </a:t>
            </a:r>
            <a:r>
              <a:rPr lang="en-US" sz="90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Gamst</a:t>
            </a:r>
            <a:r>
              <a:rPr lang="en-US" sz="9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-Jensen H, et al. Acute pain management in burn patients: Burns. 2014. PMID: 25277698.</a:t>
            </a:r>
            <a:r>
              <a:rPr lang="es-MX" sz="9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;</a:t>
            </a:r>
            <a:r>
              <a:rPr lang="en-US" sz="9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Oxford A., Journal of Burn Care &amp; Research July/August 2023, Vol 44, Ed 4, Pages 745-1003.</a:t>
            </a:r>
            <a:endParaRPr lang="es-MX" sz="900" kern="100" dirty="0">
              <a:latin typeface="Arial Narrow" panose="020B0606020202030204" pitchFamily="34" charset="0"/>
              <a:ea typeface="Aptos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endParaRPr lang="es-MX" sz="1200" kern="100" dirty="0">
              <a:latin typeface="Arial Narrow" panose="020B0606020202030204" pitchFamily="34" charset="0"/>
              <a:ea typeface="Aptos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800"/>
              </a:spcAft>
              <a:buNone/>
            </a:pPr>
            <a:endParaRPr lang="es-MX" sz="1200" dirty="0">
              <a:latin typeface="Arial Narrow" panose="020B0606020202030204" pitchFamily="34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3551" y="4441010"/>
            <a:ext cx="1062072" cy="145503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8605" y="4441010"/>
            <a:ext cx="1102583" cy="1473697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43" y="4263971"/>
            <a:ext cx="2230448" cy="945319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80858" y="4279686"/>
            <a:ext cx="2336851" cy="913887"/>
          </a:xfrm>
          <a:prstGeom prst="rect">
            <a:avLst/>
          </a:prstGeom>
        </p:spPr>
      </p:pic>
      <p:sp>
        <p:nvSpPr>
          <p:cNvPr id="14" name="Elipse 13"/>
          <p:cNvSpPr/>
          <p:nvPr/>
        </p:nvSpPr>
        <p:spPr>
          <a:xfrm>
            <a:off x="4093582" y="4764440"/>
            <a:ext cx="142355" cy="141354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Elipse 14"/>
          <p:cNvSpPr/>
          <p:nvPr/>
        </p:nvSpPr>
        <p:spPr>
          <a:xfrm>
            <a:off x="3723555" y="4755111"/>
            <a:ext cx="83400" cy="45719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Elipse 15"/>
          <p:cNvSpPr/>
          <p:nvPr/>
        </p:nvSpPr>
        <p:spPr>
          <a:xfrm>
            <a:off x="4010600" y="5375787"/>
            <a:ext cx="82982" cy="250723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Elipse 16"/>
          <p:cNvSpPr/>
          <p:nvPr/>
        </p:nvSpPr>
        <p:spPr>
          <a:xfrm>
            <a:off x="6564094" y="4495729"/>
            <a:ext cx="344550" cy="186884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Rectángulo 17"/>
          <p:cNvSpPr/>
          <p:nvPr/>
        </p:nvSpPr>
        <p:spPr>
          <a:xfrm>
            <a:off x="354316" y="2474590"/>
            <a:ext cx="11047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MX" sz="1200" b="1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CASO CLINICO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5836880" y="2541864"/>
            <a:ext cx="88838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b="1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DISCUSIÓN</a:t>
            </a:r>
            <a:endParaRPr lang="es-MX" sz="1200" b="1" dirty="0"/>
          </a:p>
        </p:txBody>
      </p:sp>
      <p:sp>
        <p:nvSpPr>
          <p:cNvPr id="20" name="Rectángulo 19"/>
          <p:cNvSpPr/>
          <p:nvPr/>
        </p:nvSpPr>
        <p:spPr>
          <a:xfrm>
            <a:off x="5821216" y="1667141"/>
            <a:ext cx="1069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b="1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DIAGNOSTICO</a:t>
            </a:r>
            <a:endParaRPr lang="es-MX" sz="1200" b="1" dirty="0"/>
          </a:p>
        </p:txBody>
      </p:sp>
      <p:sp>
        <p:nvSpPr>
          <p:cNvPr id="21" name="Rectángulo 20"/>
          <p:cNvSpPr/>
          <p:nvPr/>
        </p:nvSpPr>
        <p:spPr>
          <a:xfrm>
            <a:off x="5814191" y="5257178"/>
            <a:ext cx="1069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200" b="1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CONCLUSIÓN</a:t>
            </a:r>
            <a:r>
              <a:rPr lang="es-MX" sz="12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 </a:t>
            </a:r>
            <a:endParaRPr lang="es-MX" sz="1200" dirty="0"/>
          </a:p>
        </p:txBody>
      </p:sp>
      <p:sp>
        <p:nvSpPr>
          <p:cNvPr id="22" name="Rectángulo 21"/>
          <p:cNvSpPr/>
          <p:nvPr/>
        </p:nvSpPr>
        <p:spPr>
          <a:xfrm>
            <a:off x="2932443" y="9972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sz="14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DOLOR POR QUEMADURA/ BURN PAIN</a:t>
            </a:r>
            <a:br>
              <a:rPr lang="es-MX" sz="14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</a:br>
            <a:r>
              <a:rPr lang="es-MX" sz="14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Dra. Katia Alejandra Gómez Nava</a:t>
            </a:r>
            <a:br>
              <a:rPr lang="es-MX" sz="14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</a:br>
            <a:r>
              <a:rPr lang="es-MX" sz="1400" u="sng" kern="100" dirty="0">
                <a:solidFill>
                  <a:srgbClr val="467886"/>
                </a:solidFill>
                <a:latin typeface="Arial Narrow" panose="020B0606020202030204" pitchFamily="34" charset="0"/>
                <a:ea typeface="Aptos"/>
                <a:cs typeface="Times New Roman" panose="02020603050405020304" pitchFamily="18" charset="0"/>
                <a:hlinkClick r:id="rId9"/>
              </a:rPr>
              <a:t>Kategomz@gmail.com</a:t>
            </a:r>
            <a:r>
              <a:rPr lang="es-MX" sz="14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; Kgomez@inr.gob.mx</a:t>
            </a:r>
            <a:br>
              <a:rPr lang="es-MX" sz="14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</a:br>
            <a:r>
              <a:rPr lang="es-MX" sz="140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Instituto Nacional de Rehabilitación LGII</a:t>
            </a:r>
            <a:endParaRPr lang="es-MX" sz="1400" dirty="0"/>
          </a:p>
        </p:txBody>
      </p:sp>
      <p:sp>
        <p:nvSpPr>
          <p:cNvPr id="23" name="Marcador de texto 1"/>
          <p:cNvSpPr txBox="1">
            <a:spLocks/>
          </p:cNvSpPr>
          <p:nvPr/>
        </p:nvSpPr>
        <p:spPr>
          <a:xfrm>
            <a:off x="360728" y="1338932"/>
            <a:ext cx="11562827" cy="4194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200" b="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La quemadura es la destrucción de la piel,  interrumpe sus funciones vitales por acción local del calor mayor a 40°C, al desnaturaliza las proteínas por la destrucción tisular. Es el más Insoportable, Intenso y Prolongado, involucra un tratamiento doloroso, complejo, multifacético con múltiples componentes haciendo que sea  difícil controlarlo. Se presenta por dos vías, por daño vascular que lleva a hipoxia secundario a la quemadura y la estimulación de los </a:t>
            </a:r>
            <a:r>
              <a:rPr lang="es-MX" sz="1200" b="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nociceptores</a:t>
            </a:r>
            <a:r>
              <a:rPr lang="es-MX" sz="1200" b="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 primarios, se caracteriza por 4 síndromes dolorosos, que  son Dolor de Fondo, </a:t>
            </a:r>
            <a:r>
              <a:rPr lang="es-MX" sz="1200" b="0" kern="100" dirty="0" err="1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Irruptivo</a:t>
            </a:r>
            <a:r>
              <a:rPr lang="es-MX" sz="1200" b="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  <a:t>, de Procedimiento y Crónico.</a:t>
            </a:r>
            <a:br>
              <a:rPr lang="es-MX" sz="1200" b="0" kern="100" dirty="0">
                <a:latin typeface="Arial Narrow" panose="020B0606020202030204" pitchFamily="34" charset="0"/>
                <a:ea typeface="Aptos"/>
                <a:cs typeface="Times New Roman" panose="02020603050405020304" pitchFamily="18" charset="0"/>
              </a:rPr>
            </a:br>
            <a:endParaRPr lang="es-MX" sz="1200" b="0" kern="100" dirty="0">
              <a:latin typeface="Arial Narrow" panose="020B0606020202030204" pitchFamily="34" charset="0"/>
              <a:ea typeface="Aptos"/>
              <a:cs typeface="Times New Roman" panose="02020603050405020304" pitchFamily="18" charset="0"/>
            </a:endParaRPr>
          </a:p>
        </p:txBody>
      </p:sp>
      <p:sp>
        <p:nvSpPr>
          <p:cNvPr id="4" name="Elipse 3"/>
          <p:cNvSpPr/>
          <p:nvPr/>
        </p:nvSpPr>
        <p:spPr>
          <a:xfrm flipH="1">
            <a:off x="7635241" y="4755111"/>
            <a:ext cx="45719" cy="45719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Elipse 4"/>
          <p:cNvSpPr/>
          <p:nvPr/>
        </p:nvSpPr>
        <p:spPr>
          <a:xfrm>
            <a:off x="9215628" y="4931919"/>
            <a:ext cx="480797" cy="136469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Elipse 5"/>
          <p:cNvSpPr/>
          <p:nvPr/>
        </p:nvSpPr>
        <p:spPr>
          <a:xfrm>
            <a:off x="7887112" y="4682613"/>
            <a:ext cx="89940" cy="207858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Elipse 23"/>
          <p:cNvSpPr/>
          <p:nvPr/>
        </p:nvSpPr>
        <p:spPr>
          <a:xfrm>
            <a:off x="7687985" y="4441010"/>
            <a:ext cx="75957" cy="117014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Elipse 24"/>
          <p:cNvSpPr/>
          <p:nvPr/>
        </p:nvSpPr>
        <p:spPr>
          <a:xfrm>
            <a:off x="8797434" y="4495729"/>
            <a:ext cx="199127" cy="124589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/>
          <p:cNvSpPr/>
          <p:nvPr/>
        </p:nvSpPr>
        <p:spPr>
          <a:xfrm>
            <a:off x="9371593" y="4495729"/>
            <a:ext cx="242669" cy="124589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Elipse 26"/>
          <p:cNvSpPr/>
          <p:nvPr/>
        </p:nvSpPr>
        <p:spPr>
          <a:xfrm>
            <a:off x="8908869" y="4279686"/>
            <a:ext cx="400594" cy="216043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Elipse 27"/>
          <p:cNvSpPr/>
          <p:nvPr/>
        </p:nvSpPr>
        <p:spPr>
          <a:xfrm>
            <a:off x="4782199" y="4495730"/>
            <a:ext cx="118432" cy="259382"/>
          </a:xfrm>
          <a:prstGeom prst="ellips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32413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5_presentacion PPT" id="{8DD56EF3-433A-7844-B01E-20F533D6FE54}" vid="{11DD0624-C78C-5B45-8F44-25D77735DBB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</TotalTime>
  <Words>674</Words>
  <Application>Microsoft Office PowerPoint</Application>
  <PresentationFormat>Panorámica</PresentationFormat>
  <Paragraphs>18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PRESENTACIÓN</dc:title>
  <dc:creator>Ximena Pérez Viveros</dc:creator>
  <cp:lastModifiedBy>Erika Bravo Martinez</cp:lastModifiedBy>
  <cp:revision>52</cp:revision>
  <dcterms:created xsi:type="dcterms:W3CDTF">2024-12-28T21:44:20Z</dcterms:created>
  <dcterms:modified xsi:type="dcterms:W3CDTF">2025-11-06T15:52:10Z</dcterms:modified>
</cp:coreProperties>
</file>