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Montserrat" panose="020B060402020202020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SimSun" panose="02010600030101010101" pitchFamily="2" charset="-122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OAWj/ReyMZyQ71rawmAOv0AgF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842" autoAdjust="0"/>
  </p:normalViewPr>
  <p:slideViewPr>
    <p:cSldViewPr snapToGrid="0">
      <p:cViewPr varScale="1">
        <p:scale>
          <a:sx n="86" d="100"/>
          <a:sy n="86" d="100"/>
        </p:scale>
        <p:origin x="708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customschemas.google.com/relationships/presentationmetadata" Target="meta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 descr="Imagen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4495" y="190586"/>
            <a:ext cx="3189970" cy="5219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4"/>
          <p:cNvGrpSpPr/>
          <p:nvPr/>
        </p:nvGrpSpPr>
        <p:grpSpPr>
          <a:xfrm>
            <a:off x="9547768" y="5508171"/>
            <a:ext cx="2406735" cy="1175660"/>
            <a:chOff x="0" y="0"/>
            <a:chExt cx="2406733" cy="1175658"/>
          </a:xfrm>
        </p:grpSpPr>
        <p:sp>
          <p:nvSpPr>
            <p:cNvPr id="12" name="Google Shape;12;p4"/>
            <p:cNvSpPr/>
            <p:nvPr/>
          </p:nvSpPr>
          <p:spPr>
            <a:xfrm>
              <a:off x="477974" y="0"/>
              <a:ext cx="1918722" cy="11756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" name="Google Shape;13;p4"/>
            <p:cNvCxnSpPr/>
            <p:nvPr/>
          </p:nvCxnSpPr>
          <p:spPr>
            <a:xfrm>
              <a:off x="0" y="930190"/>
              <a:ext cx="2406733" cy="1"/>
            </a:xfrm>
            <a:prstGeom prst="straightConnector1">
              <a:avLst/>
            </a:prstGeom>
            <a:noFill/>
            <a:ln w="28575" cap="flat" cmpd="sng">
              <a:solidFill>
                <a:srgbClr val="BC955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60;p1"/>
          <p:cNvSpPr txBox="1"/>
          <p:nvPr/>
        </p:nvSpPr>
        <p:spPr>
          <a:xfrm>
            <a:off x="8795462" y="4156820"/>
            <a:ext cx="3277683" cy="461624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FFFFFF"/>
              </a:buClr>
              <a:buSzPts val="1800"/>
            </a:pPr>
            <a:r>
              <a:rPr lang="es-MX" sz="800" b="1" dirty="0" smtClean="0">
                <a:latin typeface="+mn-lt"/>
                <a:ea typeface="Calibri"/>
                <a:cs typeface="Calibri"/>
                <a:sym typeface="Calibri"/>
              </a:rPr>
              <a:t>TABLA II. </a:t>
            </a:r>
            <a:r>
              <a:rPr lang="es-MX" sz="800" dirty="0">
                <a:latin typeface="+mn-lt"/>
                <a:ea typeface="Calibri"/>
                <a:cs typeface="Calibri"/>
                <a:sym typeface="Calibri"/>
              </a:rPr>
              <a:t>Resultados de la audiometría por oído de </a:t>
            </a:r>
            <a:r>
              <a:rPr lang="es-MX" sz="800" dirty="0" smtClean="0">
                <a:latin typeface="+mn-lt"/>
                <a:ea typeface="Calibri"/>
                <a:cs typeface="Calibri"/>
                <a:sym typeface="Calibri"/>
              </a:rPr>
              <a:t>los </a:t>
            </a:r>
            <a:r>
              <a:rPr lang="es-MX" sz="800" dirty="0">
                <a:latin typeface="+mn-lt"/>
                <a:ea typeface="Calibri"/>
                <a:cs typeface="Calibri"/>
                <a:sym typeface="Calibri"/>
              </a:rPr>
              <a:t>56 participantes y Nivel de presión sonora continuo equivalente al ponderado dB(A) por área organizadas por grupo</a:t>
            </a:r>
            <a:endParaRPr lang="es-MX" sz="800" dirty="0">
              <a:latin typeface="+mn-lt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3845962" y="1624304"/>
            <a:ext cx="4958404" cy="2123618"/>
          </a:xfrm>
          <a:prstGeom prst="rect">
            <a:avLst/>
          </a:prstGeom>
          <a:noFill/>
          <a:ln w="28575" cap="flat" cmpd="sng">
            <a:solidFill>
              <a:srgbClr val="FBE5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just">
              <a:buSzPts val="1800"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US" sz="1100" b="1" dirty="0" smtClean="0">
                <a:latin typeface="+mn-lt"/>
                <a:ea typeface="Calibri"/>
                <a:cs typeface="Calibri"/>
                <a:sym typeface="Calibri"/>
              </a:rPr>
              <a:t>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troducción</a:t>
            </a:r>
            <a:r>
              <a:rPr lang="en-US" sz="1100" dirty="0" smtClean="0">
                <a:latin typeface="+mn-lt"/>
                <a:ea typeface="Calibri"/>
                <a:cs typeface="Calibri"/>
                <a:sym typeface="Calibri"/>
              </a:rPr>
              <a:t>: </a:t>
            </a:r>
            <a:r>
              <a:rPr lang="es-ES" sz="1100" dirty="0">
                <a:latin typeface="+mn-lt"/>
              </a:rPr>
              <a:t>El ruido se define como cualquier sonido que es producido en tiempo, lugar o condición que llega a ser percibido de tal grado que puede provocar </a:t>
            </a:r>
            <a:r>
              <a:rPr lang="es-ES" sz="1100" dirty="0" smtClean="0">
                <a:latin typeface="+mn-lt"/>
              </a:rPr>
              <a:t>efectos auditivos y no auditivos a su exposición continua. </a:t>
            </a:r>
            <a:r>
              <a:rPr lang="es-MX" sz="1100" dirty="0" smtClean="0">
                <a:latin typeface="+mn-lt"/>
              </a:rPr>
              <a:t>La </a:t>
            </a:r>
            <a:r>
              <a:rPr lang="es-MX" sz="1100" dirty="0">
                <a:latin typeface="+mn-lt"/>
              </a:rPr>
              <a:t>normativa ambiental incluida en los Estándares de Calidad Ambiental para Ruido (ECA) </a:t>
            </a:r>
            <a:r>
              <a:rPr lang="es-MX" sz="1100" dirty="0" smtClean="0">
                <a:latin typeface="+mn-lt"/>
              </a:rPr>
              <a:t>considera niveles máximos de ruido: protección </a:t>
            </a:r>
            <a:r>
              <a:rPr lang="es-MX" sz="1100" dirty="0">
                <a:latin typeface="+mn-lt"/>
              </a:rPr>
              <a:t>especial (</a:t>
            </a:r>
            <a:r>
              <a:rPr lang="es-MX" sz="1100" dirty="0" smtClean="0">
                <a:latin typeface="+mn-lt"/>
              </a:rPr>
              <a:t>50-40dB); La </a:t>
            </a:r>
            <a:r>
              <a:rPr lang="es-MX" sz="1100" dirty="0">
                <a:latin typeface="+mn-lt"/>
              </a:rPr>
              <a:t>OMS recomienda </a:t>
            </a:r>
            <a:r>
              <a:rPr lang="es-MX" sz="1100" dirty="0" smtClean="0">
                <a:latin typeface="+mn-lt"/>
              </a:rPr>
              <a:t>que el ruido en hospitales </a:t>
            </a:r>
            <a:r>
              <a:rPr lang="es-MX" sz="1100" dirty="0">
                <a:latin typeface="+mn-lt"/>
              </a:rPr>
              <a:t>no deben exceder Leq 35 </a:t>
            </a:r>
            <a:r>
              <a:rPr lang="es-MX" sz="1100" dirty="0" smtClean="0">
                <a:latin typeface="+mn-lt"/>
              </a:rPr>
              <a:t>dB </a:t>
            </a:r>
            <a:r>
              <a:rPr lang="es-MX" sz="1100" dirty="0">
                <a:latin typeface="+mn-lt"/>
              </a:rPr>
              <a:t>durante el día; y Leq 30 </a:t>
            </a:r>
            <a:r>
              <a:rPr lang="es-MX" sz="1100" dirty="0" smtClean="0">
                <a:latin typeface="+mn-lt"/>
              </a:rPr>
              <a:t>dB </a:t>
            </a:r>
            <a:r>
              <a:rPr lang="es-MX" sz="1100" dirty="0">
                <a:latin typeface="+mn-lt"/>
              </a:rPr>
              <a:t>a Lmax 40 </a:t>
            </a:r>
            <a:r>
              <a:rPr lang="es-MX" sz="1100" dirty="0" smtClean="0">
                <a:latin typeface="+mn-lt"/>
              </a:rPr>
              <a:t>dB </a:t>
            </a:r>
            <a:r>
              <a:rPr lang="es-MX" sz="1100" dirty="0">
                <a:latin typeface="+mn-lt"/>
              </a:rPr>
              <a:t>durante la </a:t>
            </a:r>
            <a:r>
              <a:rPr lang="es-MX" sz="1100" dirty="0" smtClean="0">
                <a:latin typeface="+mn-lt"/>
              </a:rPr>
              <a:t>noche, la </a:t>
            </a:r>
            <a:r>
              <a:rPr lang="es-MX" sz="1100" dirty="0">
                <a:latin typeface="+mn-lt"/>
              </a:rPr>
              <a:t>Agencia de Protección Ambiental de los Estados Unidos (USEPA) </a:t>
            </a:r>
            <a:r>
              <a:rPr lang="es-MX" sz="1100" dirty="0" smtClean="0">
                <a:latin typeface="+mn-lt"/>
              </a:rPr>
              <a:t>recomienda </a:t>
            </a:r>
            <a:r>
              <a:rPr lang="es-MX" sz="1100" dirty="0">
                <a:latin typeface="+mn-lt"/>
              </a:rPr>
              <a:t>niveles de sonido durante el día y la noche de menos de Leq 45 y 35 </a:t>
            </a:r>
            <a:r>
              <a:rPr lang="es-MX" sz="1100" dirty="0" smtClean="0">
                <a:latin typeface="+mn-lt"/>
              </a:rPr>
              <a:t>dBA. </a:t>
            </a:r>
            <a:r>
              <a:rPr lang="es-MX" sz="1100" b="1" dirty="0" smtClean="0">
                <a:latin typeface="+mn-lt"/>
              </a:rPr>
              <a:t>Objetivo</a:t>
            </a:r>
            <a:r>
              <a:rPr lang="es-MX" sz="1100" b="1" dirty="0">
                <a:latin typeface="+mn-lt"/>
              </a:rPr>
              <a:t>: </a:t>
            </a:r>
            <a:r>
              <a:rPr lang="es-ES" sz="1100" dirty="0">
                <a:latin typeface="+mn-lt"/>
              </a:rPr>
              <a:t>Describir los </a:t>
            </a:r>
            <a:r>
              <a:rPr lang="es-ES" sz="1100" dirty="0" smtClean="0">
                <a:latin typeface="+mn-lt"/>
              </a:rPr>
              <a:t>efectos (auditivo y no auditivo) </a:t>
            </a:r>
            <a:r>
              <a:rPr lang="es-ES" sz="1100" dirty="0">
                <a:latin typeface="+mn-lt"/>
              </a:rPr>
              <a:t>del ruido en el personal que labora en áreas de terapia y salas de espera en una institución de tercer nivel de atención y el nivel de presión sonora de cada lugar. </a:t>
            </a:r>
            <a:endParaRPr lang="en-US" sz="1200" b="0" i="0" u="none" strike="noStrike" cap="none" dirty="0" smtClean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3870349" y="3806658"/>
            <a:ext cx="4922866" cy="2631449"/>
          </a:xfrm>
          <a:prstGeom prst="rect">
            <a:avLst/>
          </a:prstGeom>
          <a:noFill/>
          <a:ln w="28575" cap="flat" cmpd="sng">
            <a:solidFill>
              <a:srgbClr val="FBE5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just">
              <a:buSzPts val="1800"/>
            </a:pPr>
            <a:r>
              <a:rPr lang="es-MX" sz="1100" b="1" dirty="0"/>
              <a:t>Metodología</a:t>
            </a:r>
            <a:r>
              <a:rPr lang="es-MX" sz="1100" b="1" dirty="0" smtClean="0"/>
              <a:t>: Estudio </a:t>
            </a:r>
            <a:r>
              <a:rPr lang="es-ES" sz="1100" dirty="0" smtClean="0"/>
              <a:t>Observacional, </a:t>
            </a:r>
            <a:r>
              <a:rPr lang="es-ES" sz="1100" dirty="0" smtClean="0"/>
              <a:t>relacional y analítico</a:t>
            </a:r>
            <a:r>
              <a:rPr lang="es-ES" sz="1100" dirty="0"/>
              <a:t>, </a:t>
            </a:r>
            <a:r>
              <a:rPr lang="es-ES" sz="1100" dirty="0" smtClean="0"/>
              <a:t>universo </a:t>
            </a:r>
            <a:r>
              <a:rPr lang="es-ES" sz="1100" dirty="0"/>
              <a:t>de </a:t>
            </a:r>
            <a:r>
              <a:rPr lang="es-ES" sz="1100" dirty="0" smtClean="0"/>
              <a:t>trabajo,  </a:t>
            </a:r>
            <a:r>
              <a:rPr lang="es-ES" sz="1100" dirty="0"/>
              <a:t>personal </a:t>
            </a:r>
            <a:r>
              <a:rPr lang="es-ES" sz="1100" dirty="0" smtClean="0"/>
              <a:t>que labora en áreas </a:t>
            </a:r>
            <a:r>
              <a:rPr lang="es-ES" sz="1100" dirty="0"/>
              <a:t>de terapia </a:t>
            </a:r>
            <a:r>
              <a:rPr lang="es-ES" sz="1100" dirty="0" smtClean="0"/>
              <a:t>y </a:t>
            </a:r>
            <a:r>
              <a:rPr lang="es-ES" sz="1100" dirty="0"/>
              <a:t>salas de espera en el INR LGII. </a:t>
            </a:r>
            <a:r>
              <a:rPr lang="es-MX" sz="1100" b="1" dirty="0" smtClean="0">
                <a:latin typeface="+mn-lt"/>
              </a:rPr>
              <a:t>Resultados</a:t>
            </a:r>
            <a:r>
              <a:rPr lang="es-MX" sz="1100" b="1" dirty="0">
                <a:latin typeface="+mn-lt"/>
              </a:rPr>
              <a:t>: </a:t>
            </a:r>
            <a:r>
              <a:rPr lang="es-ES" sz="1100" dirty="0">
                <a:latin typeface="+mn-lt"/>
              </a:rPr>
              <a:t>se incluyó a 56 </a:t>
            </a:r>
            <a:r>
              <a:rPr lang="es-ES" sz="1100" dirty="0" smtClean="0">
                <a:latin typeface="+mn-lt"/>
              </a:rPr>
              <a:t>trabajadores, </a:t>
            </a:r>
            <a:r>
              <a:rPr lang="es-MX" sz="1100" dirty="0" smtClean="0">
                <a:latin typeface="+mn-lt"/>
              </a:rPr>
              <a:t>edad promedio 50 </a:t>
            </a:r>
            <a:r>
              <a:rPr lang="es-MX" sz="1100" dirty="0" smtClean="0">
                <a:latin typeface="+mn-lt"/>
              </a:rPr>
              <a:t>años </a:t>
            </a:r>
            <a:r>
              <a:rPr lang="es-MX" sz="1100" dirty="0">
                <a:latin typeface="+mn-lt"/>
              </a:rPr>
              <a:t>años; </a:t>
            </a:r>
            <a:r>
              <a:rPr lang="es-MX" sz="1100" dirty="0" smtClean="0">
                <a:latin typeface="+mn-lt"/>
              </a:rPr>
              <a:t>predominio femenino </a:t>
            </a:r>
            <a:r>
              <a:rPr lang="es-MX" sz="1100" dirty="0">
                <a:latin typeface="+mn-lt"/>
              </a:rPr>
              <a:t>48 (86%); el (50%) </a:t>
            </a:r>
            <a:r>
              <a:rPr lang="es-MX" sz="1100" dirty="0" smtClean="0">
                <a:latin typeface="+mn-lt"/>
              </a:rPr>
              <a:t>antigüedad entre </a:t>
            </a:r>
            <a:r>
              <a:rPr lang="es-MX" sz="1100" dirty="0">
                <a:latin typeface="+mn-lt"/>
              </a:rPr>
              <a:t>21 a 30 </a:t>
            </a:r>
            <a:r>
              <a:rPr lang="es-MX" sz="1100" dirty="0" smtClean="0">
                <a:latin typeface="+mn-lt"/>
              </a:rPr>
              <a:t>años; </a:t>
            </a:r>
            <a:r>
              <a:rPr lang="es-MX" sz="1100" dirty="0">
                <a:latin typeface="+mn-lt"/>
              </a:rPr>
              <a:t>28 (50%) </a:t>
            </a:r>
            <a:r>
              <a:rPr lang="es-MX" sz="1100" dirty="0" smtClean="0">
                <a:latin typeface="+mn-lt"/>
              </a:rPr>
              <a:t>sujetos perciben el </a:t>
            </a:r>
            <a:r>
              <a:rPr lang="es-MX" sz="1100" dirty="0">
                <a:latin typeface="+mn-lt"/>
              </a:rPr>
              <a:t>nivel de ruido moderado y </a:t>
            </a:r>
            <a:r>
              <a:rPr lang="es-MX" sz="1100" dirty="0" smtClean="0">
                <a:latin typeface="+mn-lt"/>
              </a:rPr>
              <a:t>17(30</a:t>
            </a:r>
            <a:r>
              <a:rPr lang="es-MX" sz="1100" dirty="0">
                <a:latin typeface="+mn-lt"/>
              </a:rPr>
              <a:t>%) </a:t>
            </a:r>
            <a:r>
              <a:rPr lang="es-MX" sz="1100" dirty="0" smtClean="0">
                <a:latin typeface="+mn-lt"/>
              </a:rPr>
              <a:t>fuerte. Los efectos no auditivos mas frecuentes fueron estrés </a:t>
            </a:r>
            <a:r>
              <a:rPr lang="es-MX" sz="1100" dirty="0">
                <a:latin typeface="+mn-lt"/>
              </a:rPr>
              <a:t>e irritabilidad, la audiometría tonal mostro </a:t>
            </a:r>
            <a:r>
              <a:rPr lang="es-MX" sz="1100" dirty="0" smtClean="0">
                <a:latin typeface="+mn-lt"/>
              </a:rPr>
              <a:t>un 17(30</a:t>
            </a:r>
            <a:r>
              <a:rPr lang="es-MX" sz="1100" dirty="0">
                <a:latin typeface="+mn-lt"/>
              </a:rPr>
              <a:t>%) hipoacusia superficial derecha y </a:t>
            </a:r>
            <a:r>
              <a:rPr lang="es-MX" sz="1100" dirty="0" smtClean="0">
                <a:latin typeface="+mn-lt"/>
              </a:rPr>
              <a:t>16 (</a:t>
            </a:r>
            <a:r>
              <a:rPr lang="es-MX" sz="1100" dirty="0">
                <a:latin typeface="+mn-lt"/>
              </a:rPr>
              <a:t>29%) izquierda, trauma acústico en </a:t>
            </a:r>
            <a:r>
              <a:rPr lang="es-MX" sz="1100" dirty="0" smtClean="0">
                <a:latin typeface="+mn-lt"/>
              </a:rPr>
              <a:t>3(6</a:t>
            </a:r>
            <a:r>
              <a:rPr lang="es-MX" sz="1100" dirty="0">
                <a:latin typeface="+mn-lt"/>
              </a:rPr>
              <a:t>%) oído derecho y </a:t>
            </a:r>
            <a:r>
              <a:rPr lang="es-MX" sz="1100" dirty="0" smtClean="0">
                <a:latin typeface="+mn-lt"/>
              </a:rPr>
              <a:t>2(4</a:t>
            </a:r>
            <a:r>
              <a:rPr lang="es-MX" sz="1100" dirty="0">
                <a:latin typeface="+mn-lt"/>
              </a:rPr>
              <a:t>%) en el izquierdo, las EMOAS mostraron respuesta decreciente de la frecuencia de 1.5 a </a:t>
            </a:r>
            <a:r>
              <a:rPr lang="es-MX" sz="1100" dirty="0" smtClean="0">
                <a:latin typeface="+mn-lt"/>
              </a:rPr>
              <a:t>12 del </a:t>
            </a:r>
            <a:r>
              <a:rPr lang="es-MX" sz="1100" dirty="0">
                <a:latin typeface="+mn-lt"/>
              </a:rPr>
              <a:t>88% a 11% en oído derecho y </a:t>
            </a:r>
            <a:r>
              <a:rPr lang="es-MX" sz="1100" dirty="0" smtClean="0">
                <a:latin typeface="+mn-lt"/>
              </a:rPr>
              <a:t>del </a:t>
            </a:r>
            <a:r>
              <a:rPr lang="es-MX" sz="1100" dirty="0">
                <a:latin typeface="+mn-lt"/>
              </a:rPr>
              <a:t>91 a 18% para oído izquierdo</a:t>
            </a:r>
            <a:r>
              <a:rPr lang="es-MX" sz="1100" dirty="0" smtClean="0">
                <a:latin typeface="+mn-lt"/>
              </a:rPr>
              <a:t>. (Tabla I) </a:t>
            </a:r>
            <a:r>
              <a:rPr lang="es-MX" sz="1100" dirty="0" smtClean="0"/>
              <a:t>La presión sonora LAeqT(</a:t>
            </a:r>
            <a:r>
              <a:rPr lang="es-MX" sz="1100" dirty="0" err="1" smtClean="0"/>
              <a:t>dbA</a:t>
            </a:r>
            <a:r>
              <a:rPr lang="es-MX" sz="1100" dirty="0" smtClean="0"/>
              <a:t>) mostró niveles ruidosos por arriba de la norma en todas las areas  excepto Oftalmología quirúrgica. Tres salas del grupo I presentaron  ruido entre 67-68 dB y  una del grupo III con 73dB</a:t>
            </a:r>
            <a:r>
              <a:rPr lang="es-MX" sz="1100" dirty="0" smtClean="0"/>
              <a:t>, siendo las </a:t>
            </a:r>
            <a:r>
              <a:rPr lang="es-MX" sz="1100" dirty="0" smtClean="0"/>
              <a:t>mas ruidosas </a:t>
            </a:r>
            <a:r>
              <a:rPr lang="es-MX" sz="1100" dirty="0" smtClean="0"/>
              <a:t>los </a:t>
            </a:r>
            <a:r>
              <a:rPr lang="es-MX" sz="1100" dirty="0" smtClean="0"/>
              <a:t>casos de trauma acústico  uno en el grupo I(OI);uno OD grupo II   y 2 (OD) y 2 (OI) en el grupo </a:t>
            </a:r>
            <a:r>
              <a:rPr lang="es-MX" sz="1100" dirty="0" smtClean="0"/>
              <a:t>III. </a:t>
            </a:r>
            <a:endParaRPr lang="es-MX" sz="1100" dirty="0" smtClean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402547" y="1189483"/>
            <a:ext cx="8625036" cy="549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BFBFBF"/>
              </a:buClr>
              <a:buSzPts val="1400"/>
            </a:pPr>
            <a:r>
              <a:rPr lang="es-MX" sz="1100" dirty="0" smtClean="0">
                <a:solidFill>
                  <a:schemeClr val="tx1"/>
                </a:solidFill>
              </a:rPr>
              <a:t>Dra. en C. </a:t>
            </a:r>
            <a:r>
              <a:rPr lang="es-MX" sz="1100" dirty="0" smtClean="0">
                <a:solidFill>
                  <a:schemeClr val="tx1"/>
                </a:solidFill>
              </a:rPr>
              <a:t>María </a:t>
            </a:r>
            <a:r>
              <a:rPr lang="es-MX" sz="1100" dirty="0">
                <a:solidFill>
                  <a:schemeClr val="tx1"/>
                </a:solidFill>
              </a:rPr>
              <a:t>del Consuelo Martínez </a:t>
            </a:r>
            <a:r>
              <a:rPr lang="es-MX" sz="1100" dirty="0" smtClean="0">
                <a:solidFill>
                  <a:schemeClr val="tx1"/>
                </a:solidFill>
              </a:rPr>
              <a:t>Wbaldo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*  Sofia </a:t>
            </a:r>
            <a:r>
              <a:rPr lang="en-US" sz="1100" dirty="0">
                <a:solidFill>
                  <a:schemeClr val="tx1"/>
                </a:solidFill>
              </a:rPr>
              <a:t>Elizabeth Galárraga Andrade </a:t>
            </a:r>
            <a:r>
              <a:rPr lang="en-US" sz="1100" dirty="0" smtClean="0">
                <a:solidFill>
                  <a:schemeClr val="tx1"/>
                </a:solidFill>
              </a:rPr>
              <a:t>** 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en-US" sz="1100" dirty="0" smtClean="0">
                <a:solidFill>
                  <a:schemeClr val="tx1"/>
                </a:solidFill>
              </a:rPr>
              <a:t>Dr </a:t>
            </a:r>
            <a:r>
              <a:rPr lang="en-US" sz="1100" b="0" i="0" u="none" strike="noStrike" cap="none" dirty="0" smtClean="0">
                <a:solidFill>
                  <a:schemeClr val="tx1"/>
                </a:solidFill>
                <a:sym typeface="Arial"/>
              </a:rPr>
              <a:t>Sergio </a:t>
            </a:r>
            <a:r>
              <a:rPr lang="en-US" sz="1100" b="0" i="0" u="none" strike="noStrike" cap="none" dirty="0" smtClean="0">
                <a:solidFill>
                  <a:schemeClr val="tx1"/>
                </a:solidFill>
                <a:sym typeface="Arial"/>
              </a:rPr>
              <a:t>Díaz Leines </a:t>
            </a:r>
            <a:r>
              <a:rPr lang="en-US" sz="1100" b="0" i="0" u="none" strike="noStrike" cap="none" dirty="0" smtClean="0">
                <a:solidFill>
                  <a:schemeClr val="tx1"/>
                </a:solidFill>
                <a:sym typeface="Arial"/>
              </a:rPr>
              <a:t>*** </a:t>
            </a:r>
            <a:endParaRPr lang="en-US" sz="1100" b="0" i="0" u="none" strike="noStrike" cap="none" dirty="0" smtClean="0">
              <a:solidFill>
                <a:schemeClr val="tx1"/>
              </a:solidFill>
              <a:sym typeface="Arial"/>
            </a:endParaRPr>
          </a:p>
          <a:p>
            <a:pPr algn="ctr">
              <a:lnSpc>
                <a:spcPct val="90000"/>
              </a:lnSpc>
              <a:buClr>
                <a:srgbClr val="BFBFBF"/>
              </a:buClr>
              <a:buSzPts val="1400"/>
            </a:pPr>
            <a:r>
              <a:rPr lang="en-US" sz="1100" dirty="0" smtClean="0">
                <a:solidFill>
                  <a:schemeClr val="tx1"/>
                </a:solidFill>
              </a:rPr>
              <a:t>Unidad de Investigación Sociomédica</a:t>
            </a:r>
            <a:r>
              <a:rPr lang="en-US" sz="1100" b="0" i="0" u="none" strike="noStrike" cap="none" dirty="0" smtClean="0">
                <a:solidFill>
                  <a:schemeClr val="tx1"/>
                </a:solidFill>
                <a:sym typeface="Arial"/>
              </a:rPr>
              <a:t>*  R4 de Audiología Otoneurologia y Foniatría ** Médico adscrito </a:t>
            </a:r>
            <a:r>
              <a:rPr lang="en-US" sz="1100" dirty="0">
                <a:solidFill>
                  <a:schemeClr val="tx1"/>
                </a:solidFill>
              </a:rPr>
              <a:t>S</a:t>
            </a:r>
            <a:r>
              <a:rPr lang="en-US" sz="1100" b="0" i="0" u="none" strike="noStrike" cap="none" dirty="0" smtClean="0">
                <a:solidFill>
                  <a:schemeClr val="tx1"/>
                </a:solidFill>
                <a:sym typeface="Arial"/>
              </a:rPr>
              <a:t>ervicio </a:t>
            </a:r>
            <a:endParaRPr lang="en-US" sz="11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buClr>
                <a:srgbClr val="BFBFBF"/>
              </a:buClr>
              <a:buSzPts val="1400"/>
            </a:pPr>
            <a:r>
              <a:rPr lang="en-US" sz="1100" b="0" i="0" u="none" strike="noStrike" cap="none" dirty="0" smtClean="0">
                <a:solidFill>
                  <a:schemeClr val="tx1"/>
                </a:solidFill>
                <a:sym typeface="Arial"/>
              </a:rPr>
              <a:t>Audiología </a:t>
            </a:r>
            <a:r>
              <a:rPr lang="en-US" sz="1100" dirty="0" smtClean="0">
                <a:solidFill>
                  <a:schemeClr val="tx1"/>
                </a:solidFill>
              </a:rPr>
              <a:t>Otoneurología </a:t>
            </a:r>
            <a:r>
              <a:rPr lang="en-US" sz="1100" dirty="0">
                <a:solidFill>
                  <a:schemeClr val="tx1"/>
                </a:solidFill>
              </a:rPr>
              <a:t>y Foniatría, </a:t>
            </a:r>
            <a:r>
              <a:rPr lang="en-US" sz="1100" dirty="0" smtClean="0">
                <a:solidFill>
                  <a:schemeClr val="tx1"/>
                </a:solidFill>
              </a:rPr>
              <a:t>*** </a:t>
            </a:r>
            <a:r>
              <a:rPr lang="en-US" sz="1100" dirty="0">
                <a:solidFill>
                  <a:schemeClr val="tx1"/>
                </a:solidFill>
              </a:rPr>
              <a:t>del </a:t>
            </a:r>
            <a:r>
              <a:rPr lang="en-US" sz="1100" b="0" i="0" u="none" strike="noStrike" cap="none" dirty="0" smtClean="0">
                <a:solidFill>
                  <a:schemeClr val="tx1"/>
                </a:solidFill>
                <a:sym typeface="Arial"/>
              </a:rPr>
              <a:t>INR. </a:t>
            </a:r>
            <a:endParaRPr lang="en-US" sz="11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195255" y="308850"/>
            <a:ext cx="8685730" cy="92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F8CBAD"/>
              </a:buClr>
              <a:buSzPts val="4400"/>
            </a:pPr>
            <a:r>
              <a:rPr lang="es-MX" sz="2000" b="1" dirty="0">
                <a:latin typeface="Montserrat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“Efectos del ruido en la salud del personal que labora en áreas de terapia y salas de espera con medición de niveles de ruido de una institución de tercer nivel de atención”.</a:t>
            </a:r>
            <a:endParaRPr sz="800" dirty="0"/>
          </a:p>
        </p:txBody>
      </p:sp>
      <p:sp>
        <p:nvSpPr>
          <p:cNvPr id="59" name="Google Shape;59;p1"/>
          <p:cNvSpPr txBox="1"/>
          <p:nvPr/>
        </p:nvSpPr>
        <p:spPr>
          <a:xfrm>
            <a:off x="120658" y="6339364"/>
            <a:ext cx="7819010" cy="52318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SzPts val="1200"/>
            </a:pPr>
            <a:r>
              <a:rPr lang="en-US" sz="700" b="1" dirty="0" smtClean="0">
                <a:latin typeface="Calibri"/>
                <a:ea typeface="Calibri"/>
                <a:cs typeface="Calibri"/>
                <a:sym typeface="Calibri"/>
              </a:rPr>
              <a:t>Referencias:</a:t>
            </a:r>
            <a:r>
              <a:rPr lang="en-US" sz="700" dirty="0"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US" sz="7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200"/>
            </a:pPr>
            <a:r>
              <a:rPr lang="en-US" sz="700" dirty="0" smtClean="0">
                <a:latin typeface="Calibri"/>
                <a:ea typeface="Calibri"/>
                <a:cs typeface="Calibri"/>
                <a:sym typeface="Calibri"/>
              </a:rPr>
              <a:t>-Esmaeilzadeh </a:t>
            </a:r>
            <a:r>
              <a:rPr lang="en-US" sz="700" dirty="0">
                <a:latin typeface="Calibri"/>
                <a:ea typeface="Calibri"/>
                <a:cs typeface="Calibri"/>
                <a:sym typeface="Calibri"/>
              </a:rPr>
              <a:t>Kavaki M, Ghasemi M, Farhang Dehghan S, Azam K. Noise pollution in hospitals. Arch Occup Health. 2018 Jul;2(3):164–9.</a:t>
            </a:r>
          </a:p>
          <a:p>
            <a:pPr lvl="0">
              <a:buSzPts val="1200"/>
            </a:pPr>
            <a:r>
              <a:rPr lang="en-US" sz="700" dirty="0" smtClean="0">
                <a:latin typeface="Calibri"/>
                <a:ea typeface="Calibri"/>
                <a:cs typeface="Calibri"/>
                <a:sym typeface="Calibri"/>
              </a:rPr>
              <a:t>Mousavi </a:t>
            </a:r>
            <a:r>
              <a:rPr lang="en-US" sz="700" dirty="0">
                <a:latin typeface="Calibri"/>
                <a:ea typeface="Calibri"/>
                <a:cs typeface="Calibri"/>
                <a:sym typeface="Calibri"/>
              </a:rPr>
              <a:t>SA, Sohrabi P. A comprehensive evaluation of the level of noise pollution in hospitals of Kermanshah University of Medical Sciences. </a:t>
            </a:r>
            <a:r>
              <a:rPr lang="en-US" sz="700" dirty="0" smtClean="0">
                <a:latin typeface="Calibri"/>
                <a:ea typeface="Calibri"/>
                <a:cs typeface="Calibri"/>
                <a:sym typeface="Calibri"/>
              </a:rPr>
              <a:t>-Global </a:t>
            </a:r>
            <a:r>
              <a:rPr lang="en-US" sz="700" dirty="0">
                <a:latin typeface="Calibri"/>
                <a:ea typeface="Calibri"/>
                <a:cs typeface="Calibri"/>
                <a:sym typeface="Calibri"/>
              </a:rPr>
              <a:t>Nest J, 2018; 20(2):363-367 https://</a:t>
            </a:r>
            <a:r>
              <a:rPr lang="en-US" sz="700" dirty="0" smtClean="0">
                <a:latin typeface="Calibri"/>
                <a:ea typeface="Calibri"/>
                <a:cs typeface="Calibri"/>
                <a:sym typeface="Calibri"/>
              </a:rPr>
              <a:t>doi.org/10.30955/gnj.002416</a:t>
            </a:r>
            <a:endParaRPr lang="en-US" sz="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8869701" y="4628730"/>
            <a:ext cx="3176810" cy="1446509"/>
          </a:xfrm>
          <a:prstGeom prst="rect">
            <a:avLst/>
          </a:prstGeom>
          <a:noFill/>
          <a:ln w="28575" cap="flat" cmpd="sng">
            <a:solidFill>
              <a:srgbClr val="FBE5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CONCLUSIÓN</a:t>
            </a:r>
          </a:p>
          <a:p>
            <a:pPr algn="just"/>
            <a:r>
              <a:rPr lang="es-ES" sz="1100" dirty="0" smtClean="0">
                <a:latin typeface="+mn-lt"/>
              </a:rPr>
              <a:t>-La </a:t>
            </a:r>
            <a:r>
              <a:rPr lang="es-ES" sz="1100" dirty="0">
                <a:latin typeface="+mn-lt"/>
              </a:rPr>
              <a:t>audición normal fue el diagnóstico más frecuente, sin embargo, existen participantes con daños auditivos, la exposición a ruido laboral en salas de espera en instituciones de atención médica, es muy poco estudiado</a:t>
            </a:r>
            <a:r>
              <a:rPr lang="es-ES" sz="1100" dirty="0" smtClean="0">
                <a:latin typeface="+mn-lt"/>
              </a:rPr>
              <a:t>.</a:t>
            </a:r>
          </a:p>
          <a:p>
            <a:pPr algn="just"/>
            <a:r>
              <a:rPr lang="es-MX" sz="1100" dirty="0">
                <a:latin typeface="+mn-lt"/>
              </a:rPr>
              <a:t>-</a:t>
            </a:r>
            <a:r>
              <a:rPr lang="es-MX" sz="1100" dirty="0" smtClean="0">
                <a:latin typeface="+mn-lt"/>
              </a:rPr>
              <a:t>Las </a:t>
            </a:r>
            <a:r>
              <a:rPr lang="es-MX" sz="1100" dirty="0">
                <a:latin typeface="+mn-lt"/>
              </a:rPr>
              <a:t>salas evaluadas superan los niveles definidos como ruido por la </a:t>
            </a:r>
            <a:r>
              <a:rPr lang="es-MX" sz="1100" dirty="0" smtClean="0">
                <a:latin typeface="+mn-lt"/>
              </a:rPr>
              <a:t>OMS.</a:t>
            </a:r>
            <a:endParaRPr lang="es-ES" sz="1100" dirty="0" smtClean="0"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3BC40-90D5-DC91-D0DC-C7A743923818}"/>
              </a:ext>
            </a:extLst>
          </p:cNvPr>
          <p:cNvSpPr txBox="1"/>
          <p:nvPr/>
        </p:nvSpPr>
        <p:spPr>
          <a:xfrm>
            <a:off x="10413592" y="6099553"/>
            <a:ext cx="145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Correos mmartinezinr.gob.mx</a:t>
            </a:r>
          </a:p>
          <a:p>
            <a:r>
              <a:rPr lang="es-ES_tradnl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gsofyeliz06@gmail.com</a:t>
            </a:r>
            <a:endParaRPr lang="es-ES_tradnl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b="1281"/>
          <a:stretch/>
        </p:blipFill>
        <p:spPr>
          <a:xfrm>
            <a:off x="8859774" y="653650"/>
            <a:ext cx="3107885" cy="348463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53" y="1868282"/>
            <a:ext cx="3592037" cy="3724354"/>
          </a:xfrm>
          <a:prstGeom prst="rect">
            <a:avLst/>
          </a:prstGeom>
        </p:spPr>
      </p:pic>
      <p:sp>
        <p:nvSpPr>
          <p:cNvPr id="11" name="Google Shape;60;p1"/>
          <p:cNvSpPr txBox="1"/>
          <p:nvPr/>
        </p:nvSpPr>
        <p:spPr>
          <a:xfrm>
            <a:off x="120658" y="5603786"/>
            <a:ext cx="3683132" cy="215403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FFFFFF"/>
              </a:buClr>
              <a:buSzPts val="1800"/>
            </a:pPr>
            <a:r>
              <a:rPr lang="es-MX" sz="800" b="1" dirty="0" smtClean="0">
                <a:latin typeface="+mn-lt"/>
                <a:ea typeface="Calibri"/>
                <a:cs typeface="Calibri"/>
                <a:sym typeface="Calibri"/>
              </a:rPr>
              <a:t>TABLA I. </a:t>
            </a:r>
            <a:r>
              <a:rPr lang="es-MX" sz="800" b="1" dirty="0" smtClean="0">
                <a:latin typeface="+mn-lt"/>
                <a:ea typeface="Calibri"/>
                <a:cs typeface="Calibri"/>
                <a:sym typeface="Calibri"/>
              </a:rPr>
              <a:t>Resultados evaluación auditiva de 56 </a:t>
            </a:r>
            <a:r>
              <a:rPr lang="es-MX" sz="800" b="1" dirty="0" err="1" smtClean="0">
                <a:latin typeface="+mn-lt"/>
                <a:ea typeface="Calibri"/>
                <a:cs typeface="Calibri"/>
                <a:sym typeface="Calibri"/>
              </a:rPr>
              <a:t>participantees</a:t>
            </a:r>
            <a:endParaRPr lang="es-MX" sz="800" dirty="0">
              <a:latin typeface="+mn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556917" y="6438107"/>
            <a:ext cx="5635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200"/>
            </a:pP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-Chen K., Su S. &amp; Chen K. (2020) An overview of occupational noise-induced hearing loss among workers: epidemiology, pathogenesis, and preventive </a:t>
            </a:r>
            <a:r>
              <a:rPr lang="en-US" sz="800" dirty="0" smtClean="0">
                <a:latin typeface="Calibri"/>
                <a:ea typeface="Calibri"/>
                <a:cs typeface="Calibri"/>
                <a:sym typeface="Calibri"/>
              </a:rPr>
              <a:t>measures.environmental </a:t>
            </a: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Health and Preventive Medicine. https://doi.org/10.1186/s12199-020-00906-0 </a:t>
            </a:r>
          </a:p>
          <a:p>
            <a:pPr lvl="0">
              <a:buSzPts val="1200"/>
            </a:pP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Ding T, Yan A, Liu K. What is noise-induced hearing loss? Br J Hosp Med (Lond). </a:t>
            </a:r>
            <a:r>
              <a:rPr lang="en-US" sz="800" dirty="0" smtClean="0">
                <a:latin typeface="Calibri"/>
                <a:ea typeface="Calibri"/>
                <a:cs typeface="Calibri"/>
                <a:sym typeface="Calibri"/>
              </a:rPr>
              <a:t>;80(9</a:t>
            </a:r>
            <a:r>
              <a:rPr lang="en-US" sz="800" dirty="0">
                <a:latin typeface="Calibri"/>
                <a:ea typeface="Calibri"/>
                <a:cs typeface="Calibri"/>
                <a:sym typeface="Calibri"/>
              </a:rPr>
              <a:t>):525-529. PMID: 31498679. doi: 10.12968/hmed.2019.80.9.525</a:t>
            </a:r>
            <a:endParaRPr lang="en-US" sz="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646</Words>
  <Application>Microsoft Office PowerPoint</Application>
  <PresentationFormat>Panorámica</PresentationFormat>
  <Paragraphs>18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Montserrat</vt:lpstr>
      <vt:lpstr>Calibri</vt:lpstr>
      <vt:lpstr>Times New Roman</vt:lpstr>
      <vt:lpstr>SimSun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Residentes de Comunicación Humana</dc:creator>
  <cp:lastModifiedBy>Maria del Consuelo Martinez Wbaldo</cp:lastModifiedBy>
  <cp:revision>29</cp:revision>
  <dcterms:modified xsi:type="dcterms:W3CDTF">2025-11-03T18:04:44Z</dcterms:modified>
</cp:coreProperties>
</file>