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AA541-6E12-4B08-92E7-CBE52647B060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3EE3519A-23F2-41C0-B7B0-70871D0F3BF1}">
      <dgm:prSet phldrT="[Texto]" custT="1"/>
      <dgm:spPr/>
      <dgm:t>
        <a:bodyPr/>
        <a:lstStyle/>
        <a:p>
          <a:r>
            <a:rPr lang="es-MX" sz="1200" noProof="0" dirty="0"/>
            <a:t>Filtro de señales PA y PB</a:t>
          </a:r>
        </a:p>
      </dgm:t>
    </dgm:pt>
    <dgm:pt modelId="{AB8CCFAB-92B5-4D8D-9B0B-BED41E216826}" type="parTrans" cxnId="{21CA3A67-B5E7-410D-8657-8E99798E31E6}">
      <dgm:prSet/>
      <dgm:spPr/>
      <dgm:t>
        <a:bodyPr/>
        <a:lstStyle/>
        <a:p>
          <a:endParaRPr lang="es-MX" sz="1600"/>
        </a:p>
      </dgm:t>
    </dgm:pt>
    <dgm:pt modelId="{88E6A1F5-9368-4372-82F6-DA108DD0A608}" type="sibTrans" cxnId="{21CA3A67-B5E7-410D-8657-8E99798E31E6}">
      <dgm:prSet custT="1"/>
      <dgm:spPr/>
      <dgm:t>
        <a:bodyPr/>
        <a:lstStyle/>
        <a:p>
          <a:endParaRPr lang="es-MX" sz="1400"/>
        </a:p>
      </dgm:t>
    </dgm:pt>
    <dgm:pt modelId="{03E0A07C-CE28-4F7F-B613-42A8C13F6F77}">
      <dgm:prSet phldrT="[Texto]" custT="1"/>
      <dgm:spPr/>
      <dgm:t>
        <a:bodyPr/>
        <a:lstStyle/>
        <a:p>
          <a:r>
            <a:rPr lang="es-MX" sz="1200" noProof="0" dirty="0"/>
            <a:t>Envolvente</a:t>
          </a:r>
        </a:p>
      </dgm:t>
    </dgm:pt>
    <dgm:pt modelId="{432FDAA1-C011-4186-A1A7-CD9198FA1F76}" type="parTrans" cxnId="{944FF854-338B-4F00-A60E-90D6792E699D}">
      <dgm:prSet/>
      <dgm:spPr/>
      <dgm:t>
        <a:bodyPr/>
        <a:lstStyle/>
        <a:p>
          <a:endParaRPr lang="es-MX" sz="1600"/>
        </a:p>
      </dgm:t>
    </dgm:pt>
    <dgm:pt modelId="{84633DAF-98F8-4629-AA2B-E90A3AC7A7A8}" type="sibTrans" cxnId="{944FF854-338B-4F00-A60E-90D6792E699D}">
      <dgm:prSet custT="1"/>
      <dgm:spPr/>
      <dgm:t>
        <a:bodyPr/>
        <a:lstStyle/>
        <a:p>
          <a:endParaRPr lang="es-MX" sz="1400"/>
        </a:p>
      </dgm:t>
    </dgm:pt>
    <dgm:pt modelId="{653C3466-52D7-4998-878C-4E347831E7B5}">
      <dgm:prSet phldrT="[Texto]" custT="1"/>
      <dgm:spPr/>
      <dgm:t>
        <a:bodyPr/>
        <a:lstStyle/>
        <a:p>
          <a:r>
            <a:rPr lang="es-MX" sz="1200" noProof="0" dirty="0"/>
            <a:t>Cálculo de Amplitud, MAD, RMS, MPF y SNR</a:t>
          </a:r>
        </a:p>
      </dgm:t>
    </dgm:pt>
    <dgm:pt modelId="{18EAAB49-DD9A-44CC-9E83-2694D4551224}" type="parTrans" cxnId="{8C5E930C-49F8-4DB3-9D56-195429904832}">
      <dgm:prSet/>
      <dgm:spPr/>
      <dgm:t>
        <a:bodyPr/>
        <a:lstStyle/>
        <a:p>
          <a:endParaRPr lang="es-MX" sz="1600"/>
        </a:p>
      </dgm:t>
    </dgm:pt>
    <dgm:pt modelId="{6DFF3BCC-FE8D-4281-84E5-9793132FE300}" type="sibTrans" cxnId="{8C5E930C-49F8-4DB3-9D56-195429904832}">
      <dgm:prSet custT="1"/>
      <dgm:spPr/>
      <dgm:t>
        <a:bodyPr/>
        <a:lstStyle/>
        <a:p>
          <a:endParaRPr lang="es-MX" sz="1400"/>
        </a:p>
      </dgm:t>
    </dgm:pt>
    <dgm:pt modelId="{4A559CF2-D6CF-434C-A961-6AC0908EEFCC}">
      <dgm:prSet phldrT="[Texto]" custT="1"/>
      <dgm:spPr/>
      <dgm:t>
        <a:bodyPr/>
        <a:lstStyle/>
        <a:p>
          <a:r>
            <a:rPr lang="es-MX" sz="1200" noProof="0" dirty="0"/>
            <a:t>Fatiga=</a:t>
          </a:r>
        </a:p>
      </dgm:t>
    </dgm:pt>
    <dgm:pt modelId="{B404DEF5-403C-4F22-B227-068D1AA6F46B}" type="parTrans" cxnId="{883B7856-1AFA-4AE8-81C8-C6C8C283A94A}">
      <dgm:prSet/>
      <dgm:spPr/>
      <dgm:t>
        <a:bodyPr/>
        <a:lstStyle/>
        <a:p>
          <a:endParaRPr lang="es-MX" sz="1600"/>
        </a:p>
      </dgm:t>
    </dgm:pt>
    <dgm:pt modelId="{FDAF7A3E-0FE1-40B4-A7B5-050ABA5A933C}" type="sibTrans" cxnId="{883B7856-1AFA-4AE8-81C8-C6C8C283A94A}">
      <dgm:prSet/>
      <dgm:spPr/>
      <dgm:t>
        <a:bodyPr/>
        <a:lstStyle/>
        <a:p>
          <a:endParaRPr lang="es-MX" sz="1600"/>
        </a:p>
      </dgm:t>
    </dgm:pt>
    <dgm:pt modelId="{74E20A12-6B11-43D0-B63D-13EED1381F5C}">
      <dgm:prSet phldrT="[Texto]" custT="1"/>
      <dgm:spPr/>
      <dgm:t>
        <a:bodyPr/>
        <a:lstStyle/>
        <a:p>
          <a:r>
            <a:rPr lang="es-MX" sz="1200" noProof="0" dirty="0"/>
            <a:t>Incremento en tiempo</a:t>
          </a:r>
        </a:p>
      </dgm:t>
    </dgm:pt>
    <dgm:pt modelId="{4B2ECA98-5EAF-480B-B70F-6207468BA030}" type="parTrans" cxnId="{4F2DC8A6-E7D2-4388-B89D-853D630BE518}">
      <dgm:prSet/>
      <dgm:spPr/>
      <dgm:t>
        <a:bodyPr/>
        <a:lstStyle/>
        <a:p>
          <a:endParaRPr lang="es-MX" sz="1600"/>
        </a:p>
      </dgm:t>
    </dgm:pt>
    <dgm:pt modelId="{D6C05F45-59BA-400D-B02F-58FFE39EADDE}" type="sibTrans" cxnId="{4F2DC8A6-E7D2-4388-B89D-853D630BE518}">
      <dgm:prSet/>
      <dgm:spPr/>
      <dgm:t>
        <a:bodyPr/>
        <a:lstStyle/>
        <a:p>
          <a:endParaRPr lang="es-MX" sz="1600"/>
        </a:p>
      </dgm:t>
    </dgm:pt>
    <dgm:pt modelId="{C39837FA-B5B7-415D-BA01-29DBB22BD224}">
      <dgm:prSet phldrT="[Texto]" custT="1"/>
      <dgm:spPr/>
      <dgm:t>
        <a:bodyPr/>
        <a:lstStyle/>
        <a:p>
          <a:r>
            <a:rPr lang="es-MX" sz="1200" noProof="0" dirty="0"/>
            <a:t>Disminución en frecuencia</a:t>
          </a:r>
          <a:endParaRPr lang="es-MX" sz="1200" dirty="0"/>
        </a:p>
      </dgm:t>
    </dgm:pt>
    <dgm:pt modelId="{5CD3729C-57DB-43CC-97B9-6E31B5B1562F}" type="parTrans" cxnId="{5FFAA6AC-5542-4AE1-835C-4C707709980A}">
      <dgm:prSet/>
      <dgm:spPr/>
      <dgm:t>
        <a:bodyPr/>
        <a:lstStyle/>
        <a:p>
          <a:endParaRPr lang="es-MX" sz="1600"/>
        </a:p>
      </dgm:t>
    </dgm:pt>
    <dgm:pt modelId="{651E71E7-C31B-409E-BDA9-57596227D46C}" type="sibTrans" cxnId="{5FFAA6AC-5542-4AE1-835C-4C707709980A}">
      <dgm:prSet/>
      <dgm:spPr/>
      <dgm:t>
        <a:bodyPr/>
        <a:lstStyle/>
        <a:p>
          <a:endParaRPr lang="es-MX" sz="1600"/>
        </a:p>
      </dgm:t>
    </dgm:pt>
    <dgm:pt modelId="{AE8999ED-6E8D-4B9A-87F1-E1ECEC017007}" type="pres">
      <dgm:prSet presAssocID="{574AA541-6E12-4B08-92E7-CBE52647B060}" presName="Name0" presStyleCnt="0">
        <dgm:presLayoutVars>
          <dgm:dir/>
          <dgm:resizeHandles val="exact"/>
        </dgm:presLayoutVars>
      </dgm:prSet>
      <dgm:spPr/>
    </dgm:pt>
    <dgm:pt modelId="{AA4F5A62-63EC-45E8-9A4D-6E804788D9EA}" type="pres">
      <dgm:prSet presAssocID="{3EE3519A-23F2-41C0-B7B0-70871D0F3BF1}" presName="node" presStyleLbl="node1" presStyleIdx="0" presStyleCnt="4">
        <dgm:presLayoutVars>
          <dgm:bulletEnabled val="1"/>
        </dgm:presLayoutVars>
      </dgm:prSet>
      <dgm:spPr/>
    </dgm:pt>
    <dgm:pt modelId="{9DAE70E5-44C2-4716-BC12-5CBD061D4520}" type="pres">
      <dgm:prSet presAssocID="{88E6A1F5-9368-4372-82F6-DA108DD0A608}" presName="sibTrans" presStyleLbl="sibTrans2D1" presStyleIdx="0" presStyleCnt="3"/>
      <dgm:spPr/>
    </dgm:pt>
    <dgm:pt modelId="{43A94421-835A-407F-9646-DA4DF6DAA66E}" type="pres">
      <dgm:prSet presAssocID="{88E6A1F5-9368-4372-82F6-DA108DD0A608}" presName="connectorText" presStyleLbl="sibTrans2D1" presStyleIdx="0" presStyleCnt="3"/>
      <dgm:spPr/>
    </dgm:pt>
    <dgm:pt modelId="{7B8FED8F-38D7-4B36-A429-6C69922DB8F5}" type="pres">
      <dgm:prSet presAssocID="{03E0A07C-CE28-4F7F-B613-42A8C13F6F77}" presName="node" presStyleLbl="node1" presStyleIdx="1" presStyleCnt="4">
        <dgm:presLayoutVars>
          <dgm:bulletEnabled val="1"/>
        </dgm:presLayoutVars>
      </dgm:prSet>
      <dgm:spPr/>
    </dgm:pt>
    <dgm:pt modelId="{DA93A24E-22B3-47BF-9145-6576E87B0EE9}" type="pres">
      <dgm:prSet presAssocID="{84633DAF-98F8-4629-AA2B-E90A3AC7A7A8}" presName="sibTrans" presStyleLbl="sibTrans2D1" presStyleIdx="1" presStyleCnt="3"/>
      <dgm:spPr/>
    </dgm:pt>
    <dgm:pt modelId="{FBA413EE-BD07-4DD5-B70B-1F7815C71E27}" type="pres">
      <dgm:prSet presAssocID="{84633DAF-98F8-4629-AA2B-E90A3AC7A7A8}" presName="connectorText" presStyleLbl="sibTrans2D1" presStyleIdx="1" presStyleCnt="3"/>
      <dgm:spPr/>
    </dgm:pt>
    <dgm:pt modelId="{E49BB6E6-4519-4AB1-9FD8-5BDB2262B2B6}" type="pres">
      <dgm:prSet presAssocID="{653C3466-52D7-4998-878C-4E347831E7B5}" presName="node" presStyleLbl="node1" presStyleIdx="2" presStyleCnt="4">
        <dgm:presLayoutVars>
          <dgm:bulletEnabled val="1"/>
        </dgm:presLayoutVars>
      </dgm:prSet>
      <dgm:spPr/>
    </dgm:pt>
    <dgm:pt modelId="{E38500F5-D709-4CC1-8482-5A1C2CC024FE}" type="pres">
      <dgm:prSet presAssocID="{6DFF3BCC-FE8D-4281-84E5-9793132FE300}" presName="sibTrans" presStyleLbl="sibTrans2D1" presStyleIdx="2" presStyleCnt="3"/>
      <dgm:spPr/>
    </dgm:pt>
    <dgm:pt modelId="{ACA68FBA-4B54-4595-9B31-DF04E5177D32}" type="pres">
      <dgm:prSet presAssocID="{6DFF3BCC-FE8D-4281-84E5-9793132FE300}" presName="connectorText" presStyleLbl="sibTrans2D1" presStyleIdx="2" presStyleCnt="3"/>
      <dgm:spPr/>
    </dgm:pt>
    <dgm:pt modelId="{61C3E13E-8A9B-40E6-B391-E14C5F8C8FCF}" type="pres">
      <dgm:prSet presAssocID="{4A559CF2-D6CF-434C-A961-6AC0908EEFCC}" presName="node" presStyleLbl="node1" presStyleIdx="3" presStyleCnt="4">
        <dgm:presLayoutVars>
          <dgm:bulletEnabled val="1"/>
        </dgm:presLayoutVars>
      </dgm:prSet>
      <dgm:spPr/>
    </dgm:pt>
  </dgm:ptLst>
  <dgm:cxnLst>
    <dgm:cxn modelId="{881DB304-656F-4AA8-85A8-5968E560021A}" type="presOf" srcId="{88E6A1F5-9368-4372-82F6-DA108DD0A608}" destId="{9DAE70E5-44C2-4716-BC12-5CBD061D4520}" srcOrd="0" destOrd="0" presId="urn:microsoft.com/office/officeart/2005/8/layout/process1"/>
    <dgm:cxn modelId="{87FB690A-761A-4385-9104-865CDB7BA12A}" type="presOf" srcId="{88E6A1F5-9368-4372-82F6-DA108DD0A608}" destId="{43A94421-835A-407F-9646-DA4DF6DAA66E}" srcOrd="1" destOrd="0" presId="urn:microsoft.com/office/officeart/2005/8/layout/process1"/>
    <dgm:cxn modelId="{8C5E930C-49F8-4DB3-9D56-195429904832}" srcId="{574AA541-6E12-4B08-92E7-CBE52647B060}" destId="{653C3466-52D7-4998-878C-4E347831E7B5}" srcOrd="2" destOrd="0" parTransId="{18EAAB49-DD9A-44CC-9E83-2694D4551224}" sibTransId="{6DFF3BCC-FE8D-4281-84E5-9793132FE300}"/>
    <dgm:cxn modelId="{BCB29315-CF28-4C46-82BC-328CD7B04CB3}" type="presOf" srcId="{574AA541-6E12-4B08-92E7-CBE52647B060}" destId="{AE8999ED-6E8D-4B9A-87F1-E1ECEC017007}" srcOrd="0" destOrd="0" presId="urn:microsoft.com/office/officeart/2005/8/layout/process1"/>
    <dgm:cxn modelId="{8C54B140-27A3-4EA8-A2B2-68FE30648255}" type="presOf" srcId="{4A559CF2-D6CF-434C-A961-6AC0908EEFCC}" destId="{61C3E13E-8A9B-40E6-B391-E14C5F8C8FCF}" srcOrd="0" destOrd="0" presId="urn:microsoft.com/office/officeart/2005/8/layout/process1"/>
    <dgm:cxn modelId="{21CA3A67-B5E7-410D-8657-8E99798E31E6}" srcId="{574AA541-6E12-4B08-92E7-CBE52647B060}" destId="{3EE3519A-23F2-41C0-B7B0-70871D0F3BF1}" srcOrd="0" destOrd="0" parTransId="{AB8CCFAB-92B5-4D8D-9B0B-BED41E216826}" sibTransId="{88E6A1F5-9368-4372-82F6-DA108DD0A608}"/>
    <dgm:cxn modelId="{0BFF306E-392E-4B0E-9446-99D46EE53794}" type="presOf" srcId="{3EE3519A-23F2-41C0-B7B0-70871D0F3BF1}" destId="{AA4F5A62-63EC-45E8-9A4D-6E804788D9EA}" srcOrd="0" destOrd="0" presId="urn:microsoft.com/office/officeart/2005/8/layout/process1"/>
    <dgm:cxn modelId="{944FF854-338B-4F00-A60E-90D6792E699D}" srcId="{574AA541-6E12-4B08-92E7-CBE52647B060}" destId="{03E0A07C-CE28-4F7F-B613-42A8C13F6F77}" srcOrd="1" destOrd="0" parTransId="{432FDAA1-C011-4186-A1A7-CD9198FA1F76}" sibTransId="{84633DAF-98F8-4629-AA2B-E90A3AC7A7A8}"/>
    <dgm:cxn modelId="{883B7856-1AFA-4AE8-81C8-C6C8C283A94A}" srcId="{574AA541-6E12-4B08-92E7-CBE52647B060}" destId="{4A559CF2-D6CF-434C-A961-6AC0908EEFCC}" srcOrd="3" destOrd="0" parTransId="{B404DEF5-403C-4F22-B227-068D1AA6F46B}" sibTransId="{FDAF7A3E-0FE1-40B4-A7B5-050ABA5A933C}"/>
    <dgm:cxn modelId="{FDB18C7F-596A-4C3C-AF4F-19F72433E277}" type="presOf" srcId="{6DFF3BCC-FE8D-4281-84E5-9793132FE300}" destId="{E38500F5-D709-4CC1-8482-5A1C2CC024FE}" srcOrd="0" destOrd="0" presId="urn:microsoft.com/office/officeart/2005/8/layout/process1"/>
    <dgm:cxn modelId="{1F66FD83-73DB-4A76-82CE-A84EAC55E01E}" type="presOf" srcId="{74E20A12-6B11-43D0-B63D-13EED1381F5C}" destId="{61C3E13E-8A9B-40E6-B391-E14C5F8C8FCF}" srcOrd="0" destOrd="1" presId="urn:microsoft.com/office/officeart/2005/8/layout/process1"/>
    <dgm:cxn modelId="{F800978D-7897-4439-BAA4-A358B09BA9A4}" type="presOf" srcId="{03E0A07C-CE28-4F7F-B613-42A8C13F6F77}" destId="{7B8FED8F-38D7-4B36-A429-6C69922DB8F5}" srcOrd="0" destOrd="0" presId="urn:microsoft.com/office/officeart/2005/8/layout/process1"/>
    <dgm:cxn modelId="{39714D90-FA67-4F7C-B383-21A1C9E34C80}" type="presOf" srcId="{653C3466-52D7-4998-878C-4E347831E7B5}" destId="{E49BB6E6-4519-4AB1-9FD8-5BDB2262B2B6}" srcOrd="0" destOrd="0" presId="urn:microsoft.com/office/officeart/2005/8/layout/process1"/>
    <dgm:cxn modelId="{80842DA6-9362-4B68-9F47-562B197802D3}" type="presOf" srcId="{84633DAF-98F8-4629-AA2B-E90A3AC7A7A8}" destId="{DA93A24E-22B3-47BF-9145-6576E87B0EE9}" srcOrd="0" destOrd="0" presId="urn:microsoft.com/office/officeart/2005/8/layout/process1"/>
    <dgm:cxn modelId="{4F2DC8A6-E7D2-4388-B89D-853D630BE518}" srcId="{4A559CF2-D6CF-434C-A961-6AC0908EEFCC}" destId="{74E20A12-6B11-43D0-B63D-13EED1381F5C}" srcOrd="0" destOrd="0" parTransId="{4B2ECA98-5EAF-480B-B70F-6207468BA030}" sibTransId="{D6C05F45-59BA-400D-B02F-58FFE39EADDE}"/>
    <dgm:cxn modelId="{5FFAA6AC-5542-4AE1-835C-4C707709980A}" srcId="{4A559CF2-D6CF-434C-A961-6AC0908EEFCC}" destId="{C39837FA-B5B7-415D-BA01-29DBB22BD224}" srcOrd="1" destOrd="0" parTransId="{5CD3729C-57DB-43CC-97B9-6E31B5B1562F}" sibTransId="{651E71E7-C31B-409E-BDA9-57596227D46C}"/>
    <dgm:cxn modelId="{36ECE3B3-AFFB-44B4-8295-F5458F55EAA5}" type="presOf" srcId="{C39837FA-B5B7-415D-BA01-29DBB22BD224}" destId="{61C3E13E-8A9B-40E6-B391-E14C5F8C8FCF}" srcOrd="0" destOrd="2" presId="urn:microsoft.com/office/officeart/2005/8/layout/process1"/>
    <dgm:cxn modelId="{F8C452C4-842C-4054-8B29-8F4C458CA14C}" type="presOf" srcId="{6DFF3BCC-FE8D-4281-84E5-9793132FE300}" destId="{ACA68FBA-4B54-4595-9B31-DF04E5177D32}" srcOrd="1" destOrd="0" presId="urn:microsoft.com/office/officeart/2005/8/layout/process1"/>
    <dgm:cxn modelId="{DEEA89FF-D67D-4B20-974F-9CDA9A454E72}" type="presOf" srcId="{84633DAF-98F8-4629-AA2B-E90A3AC7A7A8}" destId="{FBA413EE-BD07-4DD5-B70B-1F7815C71E27}" srcOrd="1" destOrd="0" presId="urn:microsoft.com/office/officeart/2005/8/layout/process1"/>
    <dgm:cxn modelId="{66D1B622-F9EC-4769-94C0-78FB426BD80F}" type="presParOf" srcId="{AE8999ED-6E8D-4B9A-87F1-E1ECEC017007}" destId="{AA4F5A62-63EC-45E8-9A4D-6E804788D9EA}" srcOrd="0" destOrd="0" presId="urn:microsoft.com/office/officeart/2005/8/layout/process1"/>
    <dgm:cxn modelId="{8F76E61F-2BB4-465D-95E6-45FDE7002BD2}" type="presParOf" srcId="{AE8999ED-6E8D-4B9A-87F1-E1ECEC017007}" destId="{9DAE70E5-44C2-4716-BC12-5CBD061D4520}" srcOrd="1" destOrd="0" presId="urn:microsoft.com/office/officeart/2005/8/layout/process1"/>
    <dgm:cxn modelId="{8F4898BD-18CF-4C18-A7C6-273DE34D300A}" type="presParOf" srcId="{9DAE70E5-44C2-4716-BC12-5CBD061D4520}" destId="{43A94421-835A-407F-9646-DA4DF6DAA66E}" srcOrd="0" destOrd="0" presId="urn:microsoft.com/office/officeart/2005/8/layout/process1"/>
    <dgm:cxn modelId="{E8ED02D5-3AA7-450F-83C7-DFA025E35EDB}" type="presParOf" srcId="{AE8999ED-6E8D-4B9A-87F1-E1ECEC017007}" destId="{7B8FED8F-38D7-4B36-A429-6C69922DB8F5}" srcOrd="2" destOrd="0" presId="urn:microsoft.com/office/officeart/2005/8/layout/process1"/>
    <dgm:cxn modelId="{43E4C3B7-E6FB-4A16-ACB1-0A4099D66B12}" type="presParOf" srcId="{AE8999ED-6E8D-4B9A-87F1-E1ECEC017007}" destId="{DA93A24E-22B3-47BF-9145-6576E87B0EE9}" srcOrd="3" destOrd="0" presId="urn:microsoft.com/office/officeart/2005/8/layout/process1"/>
    <dgm:cxn modelId="{6F1CFA51-B852-40B2-A456-64B95DB2D4BF}" type="presParOf" srcId="{DA93A24E-22B3-47BF-9145-6576E87B0EE9}" destId="{FBA413EE-BD07-4DD5-B70B-1F7815C71E27}" srcOrd="0" destOrd="0" presId="urn:microsoft.com/office/officeart/2005/8/layout/process1"/>
    <dgm:cxn modelId="{BAFF4B3A-91D9-428C-B098-7D2E9174D6F2}" type="presParOf" srcId="{AE8999ED-6E8D-4B9A-87F1-E1ECEC017007}" destId="{E49BB6E6-4519-4AB1-9FD8-5BDB2262B2B6}" srcOrd="4" destOrd="0" presId="urn:microsoft.com/office/officeart/2005/8/layout/process1"/>
    <dgm:cxn modelId="{C6DB7B78-ECB3-466F-A2FA-E00080EC4262}" type="presParOf" srcId="{AE8999ED-6E8D-4B9A-87F1-E1ECEC017007}" destId="{E38500F5-D709-4CC1-8482-5A1C2CC024FE}" srcOrd="5" destOrd="0" presId="urn:microsoft.com/office/officeart/2005/8/layout/process1"/>
    <dgm:cxn modelId="{E4A9550D-5829-45C4-A6DA-AE9D4AB72618}" type="presParOf" srcId="{E38500F5-D709-4CC1-8482-5A1C2CC024FE}" destId="{ACA68FBA-4B54-4595-9B31-DF04E5177D32}" srcOrd="0" destOrd="0" presId="urn:microsoft.com/office/officeart/2005/8/layout/process1"/>
    <dgm:cxn modelId="{5851B1C2-8D99-430F-B129-A17E670457C1}" type="presParOf" srcId="{AE8999ED-6E8D-4B9A-87F1-E1ECEC017007}" destId="{61C3E13E-8A9B-40E6-B391-E14C5F8C8FC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F5A62-63EC-45E8-9A4D-6E804788D9EA}">
      <dsp:nvSpPr>
        <dsp:cNvPr id="0" name=""/>
        <dsp:cNvSpPr/>
      </dsp:nvSpPr>
      <dsp:spPr>
        <a:xfrm>
          <a:off x="3415" y="339366"/>
          <a:ext cx="1493444" cy="1106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noProof="0" dirty="0"/>
            <a:t>Filtro de señales PA y PB</a:t>
          </a:r>
        </a:p>
      </dsp:txBody>
      <dsp:txXfrm>
        <a:off x="35811" y="371762"/>
        <a:ext cx="1428652" cy="1041290"/>
      </dsp:txXfrm>
    </dsp:sp>
    <dsp:sp modelId="{9DAE70E5-44C2-4716-BC12-5CBD061D4520}">
      <dsp:nvSpPr>
        <dsp:cNvPr id="0" name=""/>
        <dsp:cNvSpPr/>
      </dsp:nvSpPr>
      <dsp:spPr>
        <a:xfrm>
          <a:off x="1646204" y="707220"/>
          <a:ext cx="316610" cy="370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1646204" y="781295"/>
        <a:ext cx="221627" cy="222224"/>
      </dsp:txXfrm>
    </dsp:sp>
    <dsp:sp modelId="{7B8FED8F-38D7-4B36-A429-6C69922DB8F5}">
      <dsp:nvSpPr>
        <dsp:cNvPr id="0" name=""/>
        <dsp:cNvSpPr/>
      </dsp:nvSpPr>
      <dsp:spPr>
        <a:xfrm>
          <a:off x="2094237" y="339366"/>
          <a:ext cx="1493444" cy="1106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noProof="0" dirty="0"/>
            <a:t>Envolvente</a:t>
          </a:r>
        </a:p>
      </dsp:txBody>
      <dsp:txXfrm>
        <a:off x="2126633" y="371762"/>
        <a:ext cx="1428652" cy="1041290"/>
      </dsp:txXfrm>
    </dsp:sp>
    <dsp:sp modelId="{DA93A24E-22B3-47BF-9145-6576E87B0EE9}">
      <dsp:nvSpPr>
        <dsp:cNvPr id="0" name=""/>
        <dsp:cNvSpPr/>
      </dsp:nvSpPr>
      <dsp:spPr>
        <a:xfrm>
          <a:off x="3737026" y="707220"/>
          <a:ext cx="316610" cy="370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3737026" y="781295"/>
        <a:ext cx="221627" cy="222224"/>
      </dsp:txXfrm>
    </dsp:sp>
    <dsp:sp modelId="{E49BB6E6-4519-4AB1-9FD8-5BDB2262B2B6}">
      <dsp:nvSpPr>
        <dsp:cNvPr id="0" name=""/>
        <dsp:cNvSpPr/>
      </dsp:nvSpPr>
      <dsp:spPr>
        <a:xfrm>
          <a:off x="4185059" y="339366"/>
          <a:ext cx="1493444" cy="1106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noProof="0" dirty="0"/>
            <a:t>Cálculo de Amplitud, MAD, RMS, MPF y SNR</a:t>
          </a:r>
        </a:p>
      </dsp:txBody>
      <dsp:txXfrm>
        <a:off x="4217455" y="371762"/>
        <a:ext cx="1428652" cy="1041290"/>
      </dsp:txXfrm>
    </dsp:sp>
    <dsp:sp modelId="{E38500F5-D709-4CC1-8482-5A1C2CC024FE}">
      <dsp:nvSpPr>
        <dsp:cNvPr id="0" name=""/>
        <dsp:cNvSpPr/>
      </dsp:nvSpPr>
      <dsp:spPr>
        <a:xfrm>
          <a:off x="5827848" y="707220"/>
          <a:ext cx="316610" cy="370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5827848" y="781295"/>
        <a:ext cx="221627" cy="222224"/>
      </dsp:txXfrm>
    </dsp:sp>
    <dsp:sp modelId="{61C3E13E-8A9B-40E6-B391-E14C5F8C8FCF}">
      <dsp:nvSpPr>
        <dsp:cNvPr id="0" name=""/>
        <dsp:cNvSpPr/>
      </dsp:nvSpPr>
      <dsp:spPr>
        <a:xfrm>
          <a:off x="6275881" y="339366"/>
          <a:ext cx="1493444" cy="11060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noProof="0" dirty="0"/>
            <a:t>Fatiga=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noProof="0" dirty="0"/>
            <a:t>Incremento en tiempo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noProof="0" dirty="0"/>
            <a:t>Disminución en frecuencia</a:t>
          </a:r>
          <a:endParaRPr lang="es-MX" sz="1200" kern="1200" dirty="0"/>
        </a:p>
      </dsp:txBody>
      <dsp:txXfrm>
        <a:off x="6308277" y="371762"/>
        <a:ext cx="1428652" cy="1041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66F6-9D32-40AF-8628-01010F05B3ED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43F5A-90C4-47CE-9629-7407C436EF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105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94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9111B-4B01-4B77-A583-6268557A7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F12DFA-C90D-4C10-9AD8-3408489EB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857E13-E51E-46FF-8CF0-F2122E2F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DC858C-C17F-4119-8953-1DDF2F07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E449A-0748-4519-9E21-77E0F503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88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FB4E5-1B46-42F1-B714-D33FE145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1B5F08-A944-44CC-8F34-2F0B30492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7D5EE7-F18A-4136-82B6-04169D1E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FFC6CC-50E0-4DD1-97A3-8AF14FBE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D29680-992A-40CD-87FB-F388539E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6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6CAE9-5C16-4287-BF6C-8A3EAAEA0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9AF008-AF38-4D6D-B466-EF37FD498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2C6994-E58A-4109-A1C6-51C1CAFE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A50D76-E3E5-472C-B722-995028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5B97C-3BCF-42C1-B32C-7FA6DC0B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7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 userDrawn="1">
  <p:cSld name="1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95" y="190587"/>
            <a:ext cx="3189969" cy="521932"/>
          </a:xfrm>
          <a:prstGeom prst="rect">
            <a:avLst/>
          </a:prstGeom>
        </p:spPr>
      </p:pic>
      <p:grpSp>
        <p:nvGrpSpPr>
          <p:cNvPr id="6" name="Grupo 5"/>
          <p:cNvGrpSpPr/>
          <p:nvPr userDrawn="1"/>
        </p:nvGrpSpPr>
        <p:grpSpPr>
          <a:xfrm>
            <a:off x="9547768" y="5508171"/>
            <a:ext cx="2406732" cy="1175658"/>
            <a:chOff x="9547768" y="5508171"/>
            <a:chExt cx="2406732" cy="1175658"/>
          </a:xfrm>
        </p:grpSpPr>
        <p:sp>
          <p:nvSpPr>
            <p:cNvPr id="3" name="Rectángulo 2"/>
            <p:cNvSpPr/>
            <p:nvPr userDrawn="1"/>
          </p:nvSpPr>
          <p:spPr>
            <a:xfrm>
              <a:off x="10025743" y="5508171"/>
              <a:ext cx="1918721" cy="1175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5" name="Conector recto 4"/>
            <p:cNvCxnSpPr/>
            <p:nvPr userDrawn="1"/>
          </p:nvCxnSpPr>
          <p:spPr>
            <a:xfrm>
              <a:off x="9547768" y="6438362"/>
              <a:ext cx="2406732" cy="0"/>
            </a:xfrm>
            <a:prstGeom prst="line">
              <a:avLst/>
            </a:prstGeom>
            <a:ln w="28575">
              <a:solidFill>
                <a:srgbClr val="BC95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91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350C7-C46F-441E-A375-77C14E79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7FA683-9701-4691-8841-9632766E0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61D350-BC33-4A58-8848-D6918FCB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073D30-368A-48DC-9EC8-881B0FD9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6954C4-97F1-40AC-9F78-7085698D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538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23AA5-C920-48B3-816D-2DCD79A1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5AF2FF-6B6C-4F9E-970D-78126361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4EB2A6-2150-4A0D-B475-1EE37FF0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61D19F-50F2-4329-8C11-282878A2B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00BB4F-D6D2-456E-B015-6226682B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10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4A62D-C883-48D5-9242-A78C381F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A6CC68-9808-4D3A-BC0E-A35C30E9A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90BB36-573E-453B-B676-FFAED9D1B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2E8185-25AF-48EE-B2C2-7446587B9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7AA738-2DC9-4007-B0EF-C1FF7E2D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FCAC48-2CBE-42F9-8D41-420729B0A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95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2DAA3-3315-427D-A0C8-6687CC9C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58DD46-1306-4208-B1C4-FE70133D6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4C6C0B-9BC3-4956-A66C-C6FD619BC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BD6194-C303-49ED-A284-A17C3F3C8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1C8B1E-8093-4FA1-A69F-B70E44827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EF1AC6-CE1F-4461-B12B-91EA00C4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F9A8D9-673F-4BAB-9CE0-8F0D6469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C5A20B-F068-4060-9621-6A9C2C0F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83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EE3E6-3A5F-4186-B4F3-0980DF36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497AB4-B253-4991-B9C0-9B474232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0B3C53-FDD3-473A-9B46-4682B741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C49AD3-43D6-4A96-B5CD-68851844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14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ABBC9A-A92E-4528-AA63-25F654C5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1DADB3-9175-41F3-99C0-22E7B8E9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C285A-FC58-4D9E-BE30-D219B5D2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80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93AC4-C660-4DFC-81B6-BA2A3741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B8DEAA-0589-42E5-AE98-1E3B47A82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79A30E-AC4F-4224-B8A7-B164E0329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4442E0-59E2-450D-A686-651E4176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E6213-5313-47A3-83BE-EF07FD22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2003AB-7503-463B-B2B0-C34CE40A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69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1FD9D-926E-4CEC-AC76-054FB1CA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4EEC80-F4C5-45E7-A1D0-963BF4BF3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B01E46-F611-45E1-B593-8437F8841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A43D97-A990-46D3-943F-52B5CC1C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677352-C78C-4885-A529-AE2DFB81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D7427E-DEEE-4573-B60B-A527649C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64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307521-1FB8-41E9-B5EA-4B12595B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E7910-8C76-4AD0-93E2-D873C53F4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8387E-6611-4C2B-AB75-0AC451941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08D2-69DC-4982-AE4A-CEA7700A6892}" type="datetimeFigureOut">
              <a:rPr lang="es-MX" smtClean="0"/>
              <a:t>01/11/2024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A4602-D0CA-4695-BFCC-C72FC01E1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38E99-4F26-4F52-BC86-E0E9E67E7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9941-E3F7-4063-ABC1-92966743A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448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>
            <a:extLst>
              <a:ext uri="{FF2B5EF4-FFF2-40B4-BE49-F238E27FC236}">
                <a16:creationId xmlns:a16="http://schemas.microsoft.com/office/drawing/2014/main" id="{48B26DCA-8D1F-42B5-A397-CB81B9DB00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535" y="1412361"/>
            <a:ext cx="2624973" cy="2500685"/>
          </a:xfrm>
          <a:prstGeom prst="rect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INTRODUCCIÓN</a:t>
            </a:r>
          </a:p>
          <a:p>
            <a:pPr algn="ctr"/>
            <a:endParaRPr lang="es-ES" sz="1050" dirty="0"/>
          </a:p>
          <a:p>
            <a:pPr algn="ctr"/>
            <a:endParaRPr lang="es-ES" sz="400" dirty="0"/>
          </a:p>
          <a:p>
            <a:pPr algn="just"/>
            <a:r>
              <a:rPr lang="es-ES" sz="1200" dirty="0" err="1"/>
              <a:t>sEMG</a:t>
            </a:r>
            <a:r>
              <a:rPr lang="es-ES" sz="1200" dirty="0"/>
              <a:t> cuantifica la actividad muscular. La fatiga muscular es la falla a mantener la salida de fuerza y disminuye la función. Para cuantificar la fatiga muscular se pueden utilizar métodos fisiológicos con enfoques científicos y estadísticos, analizando la señal en tiempo y frecuencia.</a:t>
            </a:r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E60FC76-2886-45AE-84A1-35699B0A0C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83345" y="1412361"/>
            <a:ext cx="8961119" cy="2800767"/>
          </a:xfrm>
          <a:prstGeom prst="rect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/>
              <a:t>OBJETIVO: </a:t>
            </a:r>
            <a:r>
              <a:rPr lang="es-ES" sz="1200" dirty="0"/>
              <a:t>Desarrollar una metodología utilizando métricas de tiempo y frecuencia para determinar la existencia de fatiga muscular en la zona abdominal, lumbar y miembros inferiores al realizar una prueba de </a:t>
            </a:r>
            <a:r>
              <a:rPr lang="es-ES" sz="1200" dirty="0" err="1"/>
              <a:t>isocinesia</a:t>
            </a:r>
            <a:r>
              <a:rPr lang="es-ES" sz="1200" dirty="0"/>
              <a:t> de columna. </a:t>
            </a:r>
            <a:r>
              <a:rPr lang="es-ES" sz="1600" dirty="0"/>
              <a:t>METODOLOGÍA: </a:t>
            </a:r>
            <a:r>
              <a:rPr lang="es-ES" sz="1200" dirty="0"/>
              <a:t>Se pusieron sensores de </a:t>
            </a:r>
            <a:r>
              <a:rPr lang="es-ES" sz="1200" dirty="0" err="1"/>
              <a:t>sEMG</a:t>
            </a:r>
            <a:r>
              <a:rPr lang="es-ES" sz="1200" dirty="0"/>
              <a:t> </a:t>
            </a:r>
            <a:r>
              <a:rPr lang="es-ES" sz="1200" dirty="0" err="1"/>
              <a:t>Delsys</a:t>
            </a:r>
            <a:r>
              <a:rPr lang="es-ES" sz="1200" dirty="0"/>
              <a:t> (MA, EE.UU) en abdomen, espalda e isquiotibiales. Los sujetos fueron colocados en un equipo de </a:t>
            </a:r>
            <a:r>
              <a:rPr lang="es-ES" sz="1200" dirty="0" err="1"/>
              <a:t>isocinesia</a:t>
            </a:r>
            <a:r>
              <a:rPr lang="es-ES" sz="1200" dirty="0"/>
              <a:t> para columna vertebral con un rango de movimiento en flexión-extensión de 90° a velocidad constante de 45°/s, posteriormente los sujetos ejecutaron dos secuencias separadas de 5 y 10 repeticiones. El procesamiento de la </a:t>
            </a:r>
            <a:r>
              <a:rPr lang="es-ES" sz="1200" dirty="0" err="1"/>
              <a:t>sEMG</a:t>
            </a:r>
            <a:r>
              <a:rPr lang="es-ES" sz="1200" dirty="0"/>
              <a:t> se llevó a cabo en MATLAB®, siguiendo el procedimiento de la Figura 1, y finalmente se segmentaron las señales para determinar fatiga.</a:t>
            </a:r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dirty="0"/>
          </a:p>
          <a:p>
            <a:endParaRPr lang="es-MX" dirty="0"/>
          </a:p>
          <a:p>
            <a:endParaRPr lang="es-ES" dirty="0"/>
          </a:p>
        </p:txBody>
      </p:sp>
      <p:sp>
        <p:nvSpPr>
          <p:cNvPr id="20" name="Google Shape;123;p4"/>
          <p:cNvSpPr txBox="1">
            <a:spLocks/>
          </p:cNvSpPr>
          <p:nvPr/>
        </p:nvSpPr>
        <p:spPr>
          <a:xfrm>
            <a:off x="249963" y="742500"/>
            <a:ext cx="8716484" cy="28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888888"/>
              </a:buClr>
              <a:buSzPts val="2400"/>
            </a:pPr>
            <a:r>
              <a:rPr lang="es-ES" dirty="0">
                <a:solidFill>
                  <a:schemeClr val="tx1"/>
                </a:solidFill>
              </a:rPr>
              <a:t>V. Bueyes Roiz, I. Quiñones Urióstegui, PJ. Velasco Acosta, CE. Cruz García, R. Coronado Zarco, LE. Anaya Campos</a:t>
            </a:r>
          </a:p>
        </p:txBody>
      </p:sp>
      <p:sp>
        <p:nvSpPr>
          <p:cNvPr id="23" name="Google Shape;105;p2">
            <a:extLst>
              <a:ext uri="{FF2B5EF4-FFF2-40B4-BE49-F238E27FC236}">
                <a16:creationId xmlns:a16="http://schemas.microsoft.com/office/drawing/2014/main" id="{8E83B097-F443-4763-BA87-8081AC317BA3}"/>
              </a:ext>
            </a:extLst>
          </p:cNvPr>
          <p:cNvSpPr txBox="1">
            <a:spLocks/>
          </p:cNvSpPr>
          <p:nvPr/>
        </p:nvSpPr>
        <p:spPr>
          <a:xfrm>
            <a:off x="247536" y="135529"/>
            <a:ext cx="8718911" cy="76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000" dirty="0">
                <a:solidFill>
                  <a:srgbClr val="C00000"/>
                </a:solidFill>
              </a:rPr>
              <a:t>Cálculo de la fatiga muscular aplicando métricas de tiempo y frecuencia a la señal de electromiografía de superficie</a:t>
            </a:r>
            <a:endParaRPr lang="es-MX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0CFA59C-BF87-CBAE-772D-32E3ACB1E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939868"/>
              </p:ext>
            </p:extLst>
          </p:nvPr>
        </p:nvGraphicFramePr>
        <p:xfrm>
          <a:off x="3577533" y="2355613"/>
          <a:ext cx="7772742" cy="1784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7C75F5D-9CA0-5D47-FA2E-44B1B4DFFBAD}"/>
              </a:ext>
            </a:extLst>
          </p:cNvPr>
          <p:cNvSpPr txBox="1"/>
          <p:nvPr/>
        </p:nvSpPr>
        <p:spPr>
          <a:xfrm>
            <a:off x="5592108" y="3776671"/>
            <a:ext cx="3724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noProof="0" dirty="0"/>
              <a:t>Figura 1. Procesamiento que se llevó a cabo a las señales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292C35-F6B2-26A0-3104-3A19A8F10A7E}"/>
              </a:ext>
            </a:extLst>
          </p:cNvPr>
          <p:cNvSpPr txBox="1"/>
          <p:nvPr/>
        </p:nvSpPr>
        <p:spPr>
          <a:xfrm>
            <a:off x="247535" y="4161453"/>
            <a:ext cx="128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Resultados</a:t>
            </a:r>
            <a:r>
              <a:rPr lang="en-US" dirty="0"/>
              <a:t>: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0624FE-D3EA-B3ED-3833-1A110E6BFA41}"/>
              </a:ext>
            </a:extLst>
          </p:cNvPr>
          <p:cNvSpPr/>
          <p:nvPr/>
        </p:nvSpPr>
        <p:spPr>
          <a:xfrm>
            <a:off x="247536" y="4085078"/>
            <a:ext cx="8849812" cy="228773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162FEEA-10F4-4E29-224F-88E1272FAAC8}"/>
              </a:ext>
            </a:extLst>
          </p:cNvPr>
          <p:cNvSpPr txBox="1"/>
          <p:nvPr/>
        </p:nvSpPr>
        <p:spPr>
          <a:xfrm>
            <a:off x="359228" y="4730505"/>
            <a:ext cx="1880119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noProof="0" dirty="0"/>
              <a:t>22 sujetos sanos (13 hombres, 9 mujeres)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noProof="0" dirty="0"/>
              <a:t>Rango de edad 25-35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noProof="0" dirty="0"/>
              <a:t>Firma de cartas de consentimiento informado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D973FB-94A7-DBD1-9236-C9C8B19E89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867" y="5279033"/>
            <a:ext cx="1401132" cy="10169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18F40C-DD76-47DC-C3F2-D018BF6E3E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1125" y="5280594"/>
            <a:ext cx="1401132" cy="10138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4DDBAA8-0EDC-688D-1310-7177E3B82B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4867" y="4137063"/>
            <a:ext cx="1401132" cy="10667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EF3F190-91DA-19E1-7EC5-072048B31FC1}"/>
              </a:ext>
            </a:extLst>
          </p:cNvPr>
          <p:cNvSpPr txBox="1"/>
          <p:nvPr/>
        </p:nvSpPr>
        <p:spPr>
          <a:xfrm>
            <a:off x="2416759" y="4162585"/>
            <a:ext cx="206986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noProof="0" dirty="0"/>
              <a:t>Activación de los músculos al realizar la prueba de </a:t>
            </a:r>
            <a:r>
              <a:rPr lang="es-MX" sz="1200" noProof="0" dirty="0" err="1"/>
              <a:t>isocinesia</a:t>
            </a:r>
            <a:r>
              <a:rPr lang="es-MX" sz="1200" noProof="0" dirty="0"/>
              <a:t>, dentro de las gráficas se muestra derecho (verde), Izquierdo  (rojo).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70F6E28-56EB-6E92-6348-D8F4B58398D5}"/>
              </a:ext>
            </a:extLst>
          </p:cNvPr>
          <p:cNvSpPr txBox="1"/>
          <p:nvPr/>
        </p:nvSpPr>
        <p:spPr>
          <a:xfrm>
            <a:off x="6292960" y="4178594"/>
            <a:ext cx="271662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noProof="0" dirty="0"/>
              <a:t>Músculos con criterios de fatiga al realizar la </a:t>
            </a:r>
            <a:r>
              <a:rPr lang="es-MX" sz="1200" b="1" noProof="0" dirty="0"/>
              <a:t>primera prueba de </a:t>
            </a:r>
            <a:r>
              <a:rPr lang="es-MX" sz="1200" b="1" noProof="0" dirty="0" err="1"/>
              <a:t>isocinesia</a:t>
            </a:r>
            <a:r>
              <a:rPr lang="es-MX" sz="1200" noProof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Oblicuos (55.54%)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Músculos de la espalda (50%)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noProof="0" dirty="0"/>
              <a:t>Isquiotibiales (40.90%)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Recto abdominal (31.81%)</a:t>
            </a:r>
          </a:p>
          <a:p>
            <a:r>
              <a:rPr lang="es-MX" sz="1200" b="1" noProof="0" dirty="0"/>
              <a:t>Segunda prueba de i</a:t>
            </a:r>
            <a:r>
              <a:rPr lang="es-MX" sz="1200" b="1" dirty="0" err="1"/>
              <a:t>socinesia</a:t>
            </a:r>
            <a:r>
              <a:rPr lang="es-MX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noProof="0" dirty="0"/>
              <a:t>Abdominales (45.45%</a:t>
            </a:r>
            <a:r>
              <a:rPr lang="es-MX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noProof="0" dirty="0"/>
              <a:t>Isquiotibiales (45.45%)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Oblicuos (40.90%)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noProof="0" dirty="0"/>
              <a:t>Músculos de la espalda (31.81%)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7A448D5-2FA3-4580-419B-86A5CA7928AE}"/>
              </a:ext>
            </a:extLst>
          </p:cNvPr>
          <p:cNvSpPr/>
          <p:nvPr/>
        </p:nvSpPr>
        <p:spPr>
          <a:xfrm>
            <a:off x="9206540" y="4096558"/>
            <a:ext cx="2737923" cy="2276250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5ADEE29-AE75-30D6-FEDC-A0A7039F3150}"/>
              </a:ext>
            </a:extLst>
          </p:cNvPr>
          <p:cNvSpPr txBox="1"/>
          <p:nvPr/>
        </p:nvSpPr>
        <p:spPr>
          <a:xfrm>
            <a:off x="9206540" y="4494846"/>
            <a:ext cx="27379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noProof="0" dirty="0"/>
              <a:t>Conclusiones: </a:t>
            </a:r>
          </a:p>
          <a:p>
            <a:r>
              <a:rPr lang="es-MX" sz="1200" noProof="0" dirty="0"/>
              <a:t>Calcular variables de frecuencia y tiempo en la </a:t>
            </a:r>
            <a:r>
              <a:rPr lang="es-MX" sz="1200" noProof="0" dirty="0" err="1"/>
              <a:t>sEMG</a:t>
            </a:r>
            <a:r>
              <a:rPr lang="es-MX" sz="1200" noProof="0" dirty="0"/>
              <a:t>, da mayor certeza al identificar fatiga muscular.</a:t>
            </a:r>
          </a:p>
          <a:p>
            <a:r>
              <a:rPr lang="es-MX" sz="1200" noProof="0" dirty="0"/>
              <a:t>Los isquiotibiales también se activan al realizar </a:t>
            </a:r>
            <a:r>
              <a:rPr lang="es-MX" sz="1200" noProof="0" dirty="0" err="1"/>
              <a:t>isocinesia</a:t>
            </a:r>
            <a:r>
              <a:rPr lang="es-MX" sz="1200" noProof="0" dirty="0"/>
              <a:t> de columna.</a:t>
            </a:r>
          </a:p>
        </p:txBody>
      </p:sp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EA0BD1C7-162E-7B6A-00FC-44ACE25B3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264905" y="8270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96"/>
    </mc:Choice>
    <mc:Fallback xmlns="">
      <p:transition spd="slow" advTm="194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400</Words>
  <Application>Microsoft Office PowerPoint</Application>
  <PresentationFormat>Panorámica</PresentationFormat>
  <Paragraphs>36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Fernando Olivares Alcazar</dc:creator>
  <cp:lastModifiedBy>Analisis de Movimiento Laboratorio</cp:lastModifiedBy>
  <cp:revision>19</cp:revision>
  <dcterms:created xsi:type="dcterms:W3CDTF">2023-09-11T17:28:15Z</dcterms:created>
  <dcterms:modified xsi:type="dcterms:W3CDTF">2024-11-01T13:48:44Z</dcterms:modified>
</cp:coreProperties>
</file>